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Calibri (MS) Bold" charset="1" panose="020F0702030404030204"/>
      <p:regular r:id="rId15"/>
    </p:embeddedFont>
    <p:embeddedFont>
      <p:font typeface="League Spartan" charset="1" panose="00000800000000000000"/>
      <p:regular r:id="rId16"/>
    </p:embeddedFont>
    <p:embeddedFont>
      <p:font typeface="Arimo Bold" charset="1" panose="020B0704020202020204"/>
      <p:regular r:id="rId17"/>
    </p:embeddedFont>
    <p:embeddedFont>
      <p:font typeface="Calibri (MS) Italics" charset="1" panose="020F05020202040A0204"/>
      <p:regular r:id="rId18"/>
    </p:embeddedFont>
    <p:embeddedFont>
      <p:font typeface="Calibri (MS)" charset="1" panose="020F050202020403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97725" cy="10295039"/>
            <a:chOff x="0" y="0"/>
            <a:chExt cx="24396967" cy="137267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96954" cy="13726668"/>
            </a:xfrm>
            <a:custGeom>
              <a:avLst/>
              <a:gdLst/>
              <a:ahLst/>
              <a:cxnLst/>
              <a:rect r="r" b="b" t="t" l="l"/>
              <a:pathLst>
                <a:path h="13726668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13726668"/>
                  </a:lnTo>
                  <a:lnTo>
                    <a:pt x="0" y="13726668"/>
                  </a:lnTo>
                  <a:close/>
                </a:path>
              </a:pathLst>
            </a:custGeom>
            <a:solidFill>
              <a:srgbClr val="0A0C1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823608" cy="10295039"/>
            <a:chOff x="0" y="0"/>
            <a:chExt cx="1098144" cy="137267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98169" cy="13726668"/>
            </a:xfrm>
            <a:custGeom>
              <a:avLst/>
              <a:gdLst/>
              <a:ahLst/>
              <a:cxnLst/>
              <a:rect r="r" b="b" t="t" l="l"/>
              <a:pathLst>
                <a:path h="13726668" w="1098169">
                  <a:moveTo>
                    <a:pt x="0" y="0"/>
                  </a:moveTo>
                  <a:lnTo>
                    <a:pt x="1098169" y="0"/>
                  </a:lnTo>
                  <a:lnTo>
                    <a:pt x="1098169" y="13726668"/>
                  </a:lnTo>
                  <a:lnTo>
                    <a:pt x="0" y="13726668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23608" y="1021132"/>
            <a:ext cx="17474117" cy="10295039"/>
            <a:chOff x="0" y="0"/>
            <a:chExt cx="23298823" cy="1372671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298786" cy="13726668"/>
            </a:xfrm>
            <a:custGeom>
              <a:avLst/>
              <a:gdLst/>
              <a:ahLst/>
              <a:cxnLst/>
              <a:rect r="r" b="b" t="t" l="l"/>
              <a:pathLst>
                <a:path h="13726668" w="23298786">
                  <a:moveTo>
                    <a:pt x="0" y="0"/>
                  </a:moveTo>
                  <a:lnTo>
                    <a:pt x="23298786" y="0"/>
                  </a:lnTo>
                  <a:lnTo>
                    <a:pt x="23298786" y="13726668"/>
                  </a:lnTo>
                  <a:lnTo>
                    <a:pt x="0" y="13726668"/>
                  </a:lnTo>
                  <a:close/>
                </a:path>
              </a:pathLst>
            </a:custGeom>
            <a:solidFill>
              <a:srgbClr val="0A0C1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823608" y="1710708"/>
            <a:ext cx="17474117" cy="4755390"/>
            <a:chOff x="0" y="0"/>
            <a:chExt cx="23298823" cy="63405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298786" cy="6340470"/>
            </a:xfrm>
            <a:custGeom>
              <a:avLst/>
              <a:gdLst/>
              <a:ahLst/>
              <a:cxnLst/>
              <a:rect r="r" b="b" t="t" l="l"/>
              <a:pathLst>
                <a:path h="6340470" w="23298786">
                  <a:moveTo>
                    <a:pt x="0" y="0"/>
                  </a:moveTo>
                  <a:lnTo>
                    <a:pt x="23298786" y="0"/>
                  </a:lnTo>
                  <a:lnTo>
                    <a:pt x="23298786" y="6340470"/>
                  </a:lnTo>
                  <a:lnTo>
                    <a:pt x="0" y="6340470"/>
                  </a:lnTo>
                  <a:close/>
                </a:path>
              </a:pathLst>
            </a:custGeom>
            <a:solidFill>
              <a:srgbClr val="111318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601381" y="988343"/>
            <a:ext cx="837329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📊  RESEARCH &amp; DEVELOPMENT DEEP DIVE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01381" y="2217068"/>
            <a:ext cx="16289188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5"/>
              </a:lnSpc>
            </a:pPr>
            <a:r>
              <a:rPr lang="en-US" sz="5404">
                <a:solidFill>
                  <a:srgbClr val="6B728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CAN YOU REALLY WIN AT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01381" y="3074318"/>
            <a:ext cx="9661492" cy="144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68"/>
              </a:lnSpc>
            </a:pPr>
            <a:r>
              <a:rPr lang="en-US" sz="9307" b="true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DAY TRADING?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01381" y="5245306"/>
            <a:ext cx="947144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A research-backed guide covering who has succeeded, how they did it,</a:t>
            </a:r>
          </a:p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the real statistics, and what strategy works best for beginners.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01381" y="6940767"/>
            <a:ext cx="3248797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4757"/>
                </a:solidFill>
                <a:latin typeface="Arimo Bold"/>
                <a:ea typeface="Arimo Bold"/>
                <a:cs typeface="Arimo Bold"/>
                <a:sym typeface="Arimo Bold"/>
              </a:rPr>
              <a:t>97%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01381" y="7910041"/>
            <a:ext cx="324879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of traders LOSE money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788028" y="6940767"/>
            <a:ext cx="3248797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4757"/>
                </a:solidFill>
                <a:latin typeface="Arimo Bold"/>
                <a:ea typeface="Arimo Bold"/>
                <a:cs typeface="Arimo Bold"/>
                <a:sym typeface="Arimo Bold"/>
              </a:rPr>
              <a:t>&lt;1%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88028" y="7910041"/>
            <a:ext cx="324879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consistently profitable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974675" y="6940767"/>
            <a:ext cx="3248797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00D084"/>
                </a:solidFill>
                <a:latin typeface="Arimo Bold"/>
                <a:ea typeface="Arimo Bold"/>
                <a:cs typeface="Arimo Bold"/>
                <a:sym typeface="Arimo Bold"/>
              </a:rPr>
              <a:t>$78M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974675" y="7910041"/>
            <a:ext cx="324879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Paul Rotter's peak year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161332" y="6940767"/>
            <a:ext cx="3248797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00D084"/>
                </a:solidFill>
                <a:latin typeface="Arimo Bold"/>
                <a:ea typeface="Arimo Bold"/>
                <a:cs typeface="Arimo Bold"/>
                <a:sym typeface="Arimo Bold"/>
              </a:rPr>
              <a:t>334%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61332" y="7910041"/>
            <a:ext cx="324879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Minervini's 2021 return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601381" y="9469536"/>
            <a:ext cx="6680483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6B728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DAYTRADE DECODED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072822" y="9469536"/>
            <a:ext cx="6680483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99"/>
              </a:lnSpc>
            </a:pPr>
            <a:r>
              <a:rPr lang="en-US" sz="2499">
                <a:solidFill>
                  <a:srgbClr val="6B7280"/>
                </a:solidFill>
                <a:latin typeface="Calibri (MS)"/>
                <a:ea typeface="Calibri (MS)"/>
                <a:cs typeface="Calibri (MS)"/>
                <a:sym typeface="Calibri (MS)"/>
              </a:rPr>
              <a:t>FOR EDUCATIONAL / RESEARCH USE ONLY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97725" cy="10295039"/>
            <a:chOff x="0" y="0"/>
            <a:chExt cx="24396967" cy="137267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96954" cy="13726668"/>
            </a:xfrm>
            <a:custGeom>
              <a:avLst/>
              <a:gdLst/>
              <a:ahLst/>
              <a:cxnLst/>
              <a:rect r="r" b="b" t="t" l="l"/>
              <a:pathLst>
                <a:path h="13726668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13726668"/>
                  </a:lnTo>
                  <a:lnTo>
                    <a:pt x="0" y="13726668"/>
                  </a:lnTo>
                  <a:close/>
                </a:path>
              </a:pathLst>
            </a:custGeom>
            <a:solidFill>
              <a:srgbClr val="0A0C1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97725" cy="1784528"/>
            <a:chOff x="0" y="0"/>
            <a:chExt cx="24396967" cy="23793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96954" cy="2379434"/>
            </a:xfrm>
            <a:custGeom>
              <a:avLst/>
              <a:gdLst/>
              <a:ahLst/>
              <a:cxnLst/>
              <a:rect r="r" b="b" t="t" l="l"/>
              <a:pathLst>
                <a:path h="2379434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2379434"/>
                  </a:lnTo>
                  <a:lnTo>
                    <a:pt x="0" y="2379434"/>
                  </a:lnTo>
                  <a:close/>
                </a:path>
              </a:pathLst>
            </a:custGeom>
            <a:solidFill>
              <a:srgbClr val="111318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77773" y="459476"/>
            <a:ext cx="783673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01 — THE HARD TRUTH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7773" y="1079678"/>
            <a:ext cx="16289188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IS IT FEASIBLE?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77773" y="1887817"/>
            <a:ext cx="814459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Let's not sugarcoat it. Here's what the research actually says.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76808" y="2392642"/>
            <a:ext cx="17397089" cy="1650968"/>
            <a:chOff x="0" y="0"/>
            <a:chExt cx="23196118" cy="22012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3040" y="16714"/>
              <a:ext cx="23170040" cy="2167813"/>
            </a:xfrm>
            <a:custGeom>
              <a:avLst/>
              <a:gdLst/>
              <a:ahLst/>
              <a:cxnLst/>
              <a:rect r="r" b="b" t="t" l="l"/>
              <a:pathLst>
                <a:path h="2167813" w="23170040">
                  <a:moveTo>
                    <a:pt x="0" y="0"/>
                  </a:moveTo>
                  <a:lnTo>
                    <a:pt x="23170040" y="0"/>
                  </a:lnTo>
                  <a:lnTo>
                    <a:pt x="23170040" y="2167813"/>
                  </a:lnTo>
                  <a:lnTo>
                    <a:pt x="0" y="2167813"/>
                  </a:lnTo>
                  <a:close/>
                </a:path>
              </a:pathLst>
            </a:custGeom>
            <a:solidFill>
              <a:srgbClr val="2A1012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196119" cy="2201241"/>
            </a:xfrm>
            <a:custGeom>
              <a:avLst/>
              <a:gdLst/>
              <a:ahLst/>
              <a:cxnLst/>
              <a:rect r="r" b="b" t="t" l="l"/>
              <a:pathLst>
                <a:path h="2201241" w="23196119">
                  <a:moveTo>
                    <a:pt x="13040" y="0"/>
                  </a:moveTo>
                  <a:lnTo>
                    <a:pt x="23183080" y="0"/>
                  </a:lnTo>
                  <a:cubicBezTo>
                    <a:pt x="23190251" y="0"/>
                    <a:pt x="23196119" y="7521"/>
                    <a:pt x="23196119" y="16714"/>
                  </a:cubicBezTo>
                  <a:lnTo>
                    <a:pt x="23196119" y="2184527"/>
                  </a:lnTo>
                  <a:cubicBezTo>
                    <a:pt x="23196119" y="2193720"/>
                    <a:pt x="23190251" y="2201241"/>
                    <a:pt x="23183080" y="2201241"/>
                  </a:cubicBezTo>
                  <a:lnTo>
                    <a:pt x="13040" y="2201241"/>
                  </a:lnTo>
                  <a:cubicBezTo>
                    <a:pt x="5868" y="2201241"/>
                    <a:pt x="0" y="2193720"/>
                    <a:pt x="0" y="2184527"/>
                  </a:cubicBezTo>
                  <a:lnTo>
                    <a:pt x="0" y="16714"/>
                  </a:lnTo>
                  <a:cubicBezTo>
                    <a:pt x="0" y="7521"/>
                    <a:pt x="5868" y="0"/>
                    <a:pt x="13040" y="0"/>
                  </a:cubicBezTo>
                  <a:moveTo>
                    <a:pt x="13040" y="33428"/>
                  </a:moveTo>
                  <a:lnTo>
                    <a:pt x="13040" y="16714"/>
                  </a:lnTo>
                  <a:lnTo>
                    <a:pt x="26079" y="16714"/>
                  </a:lnTo>
                  <a:lnTo>
                    <a:pt x="26079" y="2184527"/>
                  </a:lnTo>
                  <a:lnTo>
                    <a:pt x="13040" y="2184527"/>
                  </a:lnTo>
                  <a:lnTo>
                    <a:pt x="13040" y="2167813"/>
                  </a:lnTo>
                  <a:lnTo>
                    <a:pt x="23183080" y="2167813"/>
                  </a:lnTo>
                  <a:lnTo>
                    <a:pt x="23183080" y="2184527"/>
                  </a:lnTo>
                  <a:lnTo>
                    <a:pt x="23170040" y="2184527"/>
                  </a:lnTo>
                  <a:lnTo>
                    <a:pt x="23170040" y="16714"/>
                  </a:lnTo>
                  <a:lnTo>
                    <a:pt x="23183080" y="16714"/>
                  </a:lnTo>
                  <a:lnTo>
                    <a:pt x="23183080" y="33428"/>
                  </a:lnTo>
                  <a:lnTo>
                    <a:pt x="13040" y="33428"/>
                  </a:lnTo>
                  <a:close/>
                </a:path>
              </a:pathLst>
            </a:custGeom>
            <a:solidFill>
              <a:srgbClr val="FF4757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052312" y="2510085"/>
            <a:ext cx="324879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475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⚠️  RESEARCH ALERT: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209459" y="2510085"/>
            <a:ext cx="13236260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A Brazilian study tracking 1,551 day traders found 97% lost money. Taiwan Stock Exchange data over 15 years showed less than 1% of traders consistently earned positive returns net of fees. Only 3% of prop firm traders earned more than $50,000/year.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676808" y="4157910"/>
            <a:ext cx="4137079" cy="3015863"/>
            <a:chOff x="0" y="0"/>
            <a:chExt cx="5516105" cy="40211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2700" y="13200"/>
              <a:ext cx="5490718" cy="3994777"/>
            </a:xfrm>
            <a:custGeom>
              <a:avLst/>
              <a:gdLst/>
              <a:ahLst/>
              <a:cxnLst/>
              <a:rect r="r" b="b" t="t" l="l"/>
              <a:pathLst>
                <a:path h="3994777" w="5490718">
                  <a:moveTo>
                    <a:pt x="0" y="0"/>
                  </a:moveTo>
                  <a:lnTo>
                    <a:pt x="5490718" y="0"/>
                  </a:lnTo>
                  <a:lnTo>
                    <a:pt x="5490718" y="3994777"/>
                  </a:lnTo>
                  <a:lnTo>
                    <a:pt x="0" y="3994777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516118" cy="4021176"/>
            </a:xfrm>
            <a:custGeom>
              <a:avLst/>
              <a:gdLst/>
              <a:ahLst/>
              <a:cxnLst/>
              <a:rect r="r" b="b" t="t" l="l"/>
              <a:pathLst>
                <a:path h="4021176" w="5516118">
                  <a:moveTo>
                    <a:pt x="12700" y="0"/>
                  </a:moveTo>
                  <a:lnTo>
                    <a:pt x="5503418" y="0"/>
                  </a:lnTo>
                  <a:cubicBezTo>
                    <a:pt x="5510403" y="0"/>
                    <a:pt x="5516118" y="5940"/>
                    <a:pt x="5516118" y="13200"/>
                  </a:cubicBezTo>
                  <a:lnTo>
                    <a:pt x="5516118" y="4007977"/>
                  </a:lnTo>
                  <a:cubicBezTo>
                    <a:pt x="5516118" y="4015237"/>
                    <a:pt x="5510403" y="4021176"/>
                    <a:pt x="5503418" y="4021176"/>
                  </a:cubicBezTo>
                  <a:lnTo>
                    <a:pt x="12700" y="4021176"/>
                  </a:lnTo>
                  <a:cubicBezTo>
                    <a:pt x="5715" y="4021176"/>
                    <a:pt x="0" y="4015237"/>
                    <a:pt x="0" y="4007977"/>
                  </a:cubicBezTo>
                  <a:lnTo>
                    <a:pt x="0" y="13200"/>
                  </a:lnTo>
                  <a:cubicBezTo>
                    <a:pt x="0" y="5940"/>
                    <a:pt x="5715" y="0"/>
                    <a:pt x="12700" y="0"/>
                  </a:cubicBezTo>
                  <a:moveTo>
                    <a:pt x="12700" y="26400"/>
                  </a:moveTo>
                  <a:lnTo>
                    <a:pt x="12700" y="13200"/>
                  </a:lnTo>
                  <a:lnTo>
                    <a:pt x="25400" y="13200"/>
                  </a:lnTo>
                  <a:lnTo>
                    <a:pt x="25400" y="4007977"/>
                  </a:lnTo>
                  <a:lnTo>
                    <a:pt x="12700" y="4007977"/>
                  </a:lnTo>
                  <a:lnTo>
                    <a:pt x="12700" y="3994777"/>
                  </a:lnTo>
                  <a:lnTo>
                    <a:pt x="5503418" y="3994777"/>
                  </a:lnTo>
                  <a:lnTo>
                    <a:pt x="5503418" y="4007977"/>
                  </a:lnTo>
                  <a:lnTo>
                    <a:pt x="5490718" y="4007977"/>
                  </a:lnTo>
                  <a:lnTo>
                    <a:pt x="5490718" y="13200"/>
                  </a:lnTo>
                  <a:lnTo>
                    <a:pt x="5503418" y="13200"/>
                  </a:lnTo>
                  <a:lnTo>
                    <a:pt x="5503418" y="26400"/>
                  </a:lnTo>
                  <a:lnTo>
                    <a:pt x="12700" y="26400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983675" y="4313453"/>
            <a:ext cx="36606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4757"/>
                </a:solidFill>
                <a:latin typeface="Arimo Bold"/>
                <a:ea typeface="Arimo Bold"/>
                <a:cs typeface="Arimo Bold"/>
                <a:sym typeface="Arimo Bold"/>
              </a:rPr>
              <a:t>97%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83675" y="4837624"/>
            <a:ext cx="366060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Lose Money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83675" y="5249428"/>
            <a:ext cx="3591973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FFFFFF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The vast majority of retail traders end up with less money than they started.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5096808" y="4157910"/>
            <a:ext cx="4137079" cy="3015863"/>
            <a:chOff x="0" y="0"/>
            <a:chExt cx="5516105" cy="402115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2700" y="13200"/>
              <a:ext cx="5490718" cy="3994777"/>
            </a:xfrm>
            <a:custGeom>
              <a:avLst/>
              <a:gdLst/>
              <a:ahLst/>
              <a:cxnLst/>
              <a:rect r="r" b="b" t="t" l="l"/>
              <a:pathLst>
                <a:path h="3994777" w="5490718">
                  <a:moveTo>
                    <a:pt x="0" y="0"/>
                  </a:moveTo>
                  <a:lnTo>
                    <a:pt x="5490718" y="0"/>
                  </a:lnTo>
                  <a:lnTo>
                    <a:pt x="5490718" y="3994777"/>
                  </a:lnTo>
                  <a:lnTo>
                    <a:pt x="0" y="3994777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516118" cy="4021176"/>
            </a:xfrm>
            <a:custGeom>
              <a:avLst/>
              <a:gdLst/>
              <a:ahLst/>
              <a:cxnLst/>
              <a:rect r="r" b="b" t="t" l="l"/>
              <a:pathLst>
                <a:path h="4021176" w="5516118">
                  <a:moveTo>
                    <a:pt x="12700" y="0"/>
                  </a:moveTo>
                  <a:lnTo>
                    <a:pt x="5503418" y="0"/>
                  </a:lnTo>
                  <a:cubicBezTo>
                    <a:pt x="5510403" y="0"/>
                    <a:pt x="5516118" y="5940"/>
                    <a:pt x="5516118" y="13200"/>
                  </a:cubicBezTo>
                  <a:lnTo>
                    <a:pt x="5516118" y="4007977"/>
                  </a:lnTo>
                  <a:cubicBezTo>
                    <a:pt x="5516118" y="4015237"/>
                    <a:pt x="5510403" y="4021176"/>
                    <a:pt x="5503418" y="4021176"/>
                  </a:cubicBezTo>
                  <a:lnTo>
                    <a:pt x="12700" y="4021176"/>
                  </a:lnTo>
                  <a:cubicBezTo>
                    <a:pt x="5715" y="4021176"/>
                    <a:pt x="0" y="4015237"/>
                    <a:pt x="0" y="4007977"/>
                  </a:cubicBezTo>
                  <a:lnTo>
                    <a:pt x="0" y="13200"/>
                  </a:lnTo>
                  <a:cubicBezTo>
                    <a:pt x="0" y="5940"/>
                    <a:pt x="5715" y="0"/>
                    <a:pt x="12700" y="0"/>
                  </a:cubicBezTo>
                  <a:moveTo>
                    <a:pt x="12700" y="26400"/>
                  </a:moveTo>
                  <a:lnTo>
                    <a:pt x="12700" y="13200"/>
                  </a:lnTo>
                  <a:lnTo>
                    <a:pt x="25400" y="13200"/>
                  </a:lnTo>
                  <a:lnTo>
                    <a:pt x="25400" y="4007977"/>
                  </a:lnTo>
                  <a:lnTo>
                    <a:pt x="12700" y="4007977"/>
                  </a:lnTo>
                  <a:lnTo>
                    <a:pt x="12700" y="3994777"/>
                  </a:lnTo>
                  <a:lnTo>
                    <a:pt x="5503418" y="3994777"/>
                  </a:lnTo>
                  <a:lnTo>
                    <a:pt x="5503418" y="4007977"/>
                  </a:lnTo>
                  <a:lnTo>
                    <a:pt x="5490718" y="4007977"/>
                  </a:lnTo>
                  <a:lnTo>
                    <a:pt x="5490718" y="13200"/>
                  </a:lnTo>
                  <a:lnTo>
                    <a:pt x="5503418" y="13200"/>
                  </a:lnTo>
                  <a:lnTo>
                    <a:pt x="5503418" y="26400"/>
                  </a:lnTo>
                  <a:lnTo>
                    <a:pt x="12700" y="26400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5403685" y="4313453"/>
            <a:ext cx="36606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80%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403685" y="4837624"/>
            <a:ext cx="366060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Is Psychology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403685" y="5249428"/>
            <a:ext cx="3591973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FFFFFF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Minervini: 80% of success is discipline, patience &amp; emotional control. Only 20% is strategy.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9516818" y="4157910"/>
            <a:ext cx="4137079" cy="3015863"/>
            <a:chOff x="0" y="0"/>
            <a:chExt cx="5516105" cy="402115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12700" y="13200"/>
              <a:ext cx="5490718" cy="3994777"/>
            </a:xfrm>
            <a:custGeom>
              <a:avLst/>
              <a:gdLst/>
              <a:ahLst/>
              <a:cxnLst/>
              <a:rect r="r" b="b" t="t" l="l"/>
              <a:pathLst>
                <a:path h="3994777" w="5490718">
                  <a:moveTo>
                    <a:pt x="0" y="0"/>
                  </a:moveTo>
                  <a:lnTo>
                    <a:pt x="5490718" y="0"/>
                  </a:lnTo>
                  <a:lnTo>
                    <a:pt x="5490718" y="3994777"/>
                  </a:lnTo>
                  <a:lnTo>
                    <a:pt x="0" y="3994777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516118" cy="4021176"/>
            </a:xfrm>
            <a:custGeom>
              <a:avLst/>
              <a:gdLst/>
              <a:ahLst/>
              <a:cxnLst/>
              <a:rect r="r" b="b" t="t" l="l"/>
              <a:pathLst>
                <a:path h="4021176" w="5516118">
                  <a:moveTo>
                    <a:pt x="12700" y="0"/>
                  </a:moveTo>
                  <a:lnTo>
                    <a:pt x="5503418" y="0"/>
                  </a:lnTo>
                  <a:cubicBezTo>
                    <a:pt x="5510403" y="0"/>
                    <a:pt x="5516118" y="5940"/>
                    <a:pt x="5516118" y="13200"/>
                  </a:cubicBezTo>
                  <a:lnTo>
                    <a:pt x="5516118" y="4007977"/>
                  </a:lnTo>
                  <a:cubicBezTo>
                    <a:pt x="5516118" y="4015237"/>
                    <a:pt x="5510403" y="4021176"/>
                    <a:pt x="5503418" y="4021176"/>
                  </a:cubicBezTo>
                  <a:lnTo>
                    <a:pt x="12700" y="4021176"/>
                  </a:lnTo>
                  <a:cubicBezTo>
                    <a:pt x="5715" y="4021176"/>
                    <a:pt x="0" y="4015237"/>
                    <a:pt x="0" y="4007977"/>
                  </a:cubicBezTo>
                  <a:lnTo>
                    <a:pt x="0" y="13200"/>
                  </a:lnTo>
                  <a:cubicBezTo>
                    <a:pt x="0" y="5940"/>
                    <a:pt x="5715" y="0"/>
                    <a:pt x="12700" y="0"/>
                  </a:cubicBezTo>
                  <a:moveTo>
                    <a:pt x="12700" y="26400"/>
                  </a:moveTo>
                  <a:lnTo>
                    <a:pt x="12700" y="13200"/>
                  </a:lnTo>
                  <a:lnTo>
                    <a:pt x="25400" y="13200"/>
                  </a:lnTo>
                  <a:lnTo>
                    <a:pt x="25400" y="4007977"/>
                  </a:lnTo>
                  <a:lnTo>
                    <a:pt x="12700" y="4007977"/>
                  </a:lnTo>
                  <a:lnTo>
                    <a:pt x="12700" y="3994777"/>
                  </a:lnTo>
                  <a:lnTo>
                    <a:pt x="5503418" y="3994777"/>
                  </a:lnTo>
                  <a:lnTo>
                    <a:pt x="5503418" y="4007977"/>
                  </a:lnTo>
                  <a:lnTo>
                    <a:pt x="5490718" y="4007977"/>
                  </a:lnTo>
                  <a:lnTo>
                    <a:pt x="5490718" y="13200"/>
                  </a:lnTo>
                  <a:lnTo>
                    <a:pt x="5503418" y="13200"/>
                  </a:lnTo>
                  <a:lnTo>
                    <a:pt x="5503418" y="26400"/>
                  </a:lnTo>
                  <a:lnTo>
                    <a:pt x="12700" y="26400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9823685" y="4313453"/>
            <a:ext cx="36606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4E9AF1"/>
                </a:solidFill>
                <a:latin typeface="Arimo Bold"/>
                <a:ea typeface="Arimo Bold"/>
                <a:cs typeface="Arimo Bold"/>
                <a:sym typeface="Arimo Bold"/>
              </a:rPr>
              <a:t>$25K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823685" y="4837624"/>
            <a:ext cx="366060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US Minimum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823685" y="5249428"/>
            <a:ext cx="3591973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FFFFFF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The Pattern Day Trader rule requires $25,000 in account to make 4+ day trades per week.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3936818" y="4157910"/>
            <a:ext cx="4137079" cy="3015863"/>
            <a:chOff x="0" y="0"/>
            <a:chExt cx="5516105" cy="402115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12700" y="13200"/>
              <a:ext cx="5490718" cy="3994777"/>
            </a:xfrm>
            <a:custGeom>
              <a:avLst/>
              <a:gdLst/>
              <a:ahLst/>
              <a:cxnLst/>
              <a:rect r="r" b="b" t="t" l="l"/>
              <a:pathLst>
                <a:path h="3994777" w="5490718">
                  <a:moveTo>
                    <a:pt x="0" y="0"/>
                  </a:moveTo>
                  <a:lnTo>
                    <a:pt x="5490718" y="0"/>
                  </a:lnTo>
                  <a:lnTo>
                    <a:pt x="5490718" y="3994777"/>
                  </a:lnTo>
                  <a:lnTo>
                    <a:pt x="0" y="3994777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5516118" cy="4021176"/>
            </a:xfrm>
            <a:custGeom>
              <a:avLst/>
              <a:gdLst/>
              <a:ahLst/>
              <a:cxnLst/>
              <a:rect r="r" b="b" t="t" l="l"/>
              <a:pathLst>
                <a:path h="4021176" w="5516118">
                  <a:moveTo>
                    <a:pt x="12700" y="0"/>
                  </a:moveTo>
                  <a:lnTo>
                    <a:pt x="5503418" y="0"/>
                  </a:lnTo>
                  <a:cubicBezTo>
                    <a:pt x="5510403" y="0"/>
                    <a:pt x="5516118" y="5940"/>
                    <a:pt x="5516118" y="13200"/>
                  </a:cubicBezTo>
                  <a:lnTo>
                    <a:pt x="5516118" y="4007977"/>
                  </a:lnTo>
                  <a:cubicBezTo>
                    <a:pt x="5516118" y="4015237"/>
                    <a:pt x="5510403" y="4021176"/>
                    <a:pt x="5503418" y="4021176"/>
                  </a:cubicBezTo>
                  <a:lnTo>
                    <a:pt x="12700" y="4021176"/>
                  </a:lnTo>
                  <a:cubicBezTo>
                    <a:pt x="5715" y="4021176"/>
                    <a:pt x="0" y="4015237"/>
                    <a:pt x="0" y="4007977"/>
                  </a:cubicBezTo>
                  <a:lnTo>
                    <a:pt x="0" y="13200"/>
                  </a:lnTo>
                  <a:cubicBezTo>
                    <a:pt x="0" y="5940"/>
                    <a:pt x="5715" y="0"/>
                    <a:pt x="12700" y="0"/>
                  </a:cubicBezTo>
                  <a:moveTo>
                    <a:pt x="12700" y="26400"/>
                  </a:moveTo>
                  <a:lnTo>
                    <a:pt x="12700" y="13200"/>
                  </a:lnTo>
                  <a:lnTo>
                    <a:pt x="25400" y="13200"/>
                  </a:lnTo>
                  <a:lnTo>
                    <a:pt x="25400" y="4007977"/>
                  </a:lnTo>
                  <a:lnTo>
                    <a:pt x="12700" y="4007977"/>
                  </a:lnTo>
                  <a:lnTo>
                    <a:pt x="12700" y="3994777"/>
                  </a:lnTo>
                  <a:lnTo>
                    <a:pt x="5503418" y="3994777"/>
                  </a:lnTo>
                  <a:lnTo>
                    <a:pt x="5503418" y="4007977"/>
                  </a:lnTo>
                  <a:lnTo>
                    <a:pt x="5490718" y="4007977"/>
                  </a:lnTo>
                  <a:lnTo>
                    <a:pt x="5490718" y="13200"/>
                  </a:lnTo>
                  <a:lnTo>
                    <a:pt x="5503418" y="13200"/>
                  </a:lnTo>
                  <a:lnTo>
                    <a:pt x="5503418" y="26400"/>
                  </a:lnTo>
                  <a:lnTo>
                    <a:pt x="12700" y="26400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14243695" y="4313453"/>
            <a:ext cx="36606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Arimo Bold"/>
                <a:ea typeface="Arimo Bold"/>
                <a:cs typeface="Arimo Bold"/>
                <a:sym typeface="Arimo Bold"/>
              </a:rPr>
              <a:t>0.38%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243695" y="4837624"/>
            <a:ext cx="366060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Avg Daily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243695" y="5249428"/>
            <a:ext cx="3830203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FFFFFF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Top 500 profitable traders averaged 0.38% per day after costs. Small, but compounded, life-changing.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77773" y="7297598"/>
            <a:ext cx="5307806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FEASIBILITY BY TRADER PROFILE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77773" y="7709402"/>
            <a:ext cx="324879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E8EAF0"/>
                </a:solidFill>
                <a:latin typeface="Calibri (MS)"/>
                <a:ea typeface="Calibri (MS)"/>
                <a:cs typeface="Calibri (MS)"/>
                <a:sym typeface="Calibri (MS)"/>
              </a:rPr>
              <a:t>Casual Beginner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4118019" y="7889758"/>
            <a:ext cx="11667715" cy="164725"/>
            <a:chOff x="0" y="0"/>
            <a:chExt cx="15556954" cy="219634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5556992" cy="219583"/>
            </a:xfrm>
            <a:custGeom>
              <a:avLst/>
              <a:gdLst/>
              <a:ahLst/>
              <a:cxnLst/>
              <a:rect r="r" b="b" t="t" l="l"/>
              <a:pathLst>
                <a:path h="219583" w="15556992">
                  <a:moveTo>
                    <a:pt x="0" y="0"/>
                  </a:moveTo>
                  <a:lnTo>
                    <a:pt x="15556992" y="0"/>
                  </a:lnTo>
                  <a:lnTo>
                    <a:pt x="15556992" y="219583"/>
                  </a:lnTo>
                  <a:lnTo>
                    <a:pt x="0" y="219583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4118019" y="7889758"/>
            <a:ext cx="933421" cy="164725"/>
            <a:chOff x="0" y="0"/>
            <a:chExt cx="1244562" cy="219634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244600" cy="219583"/>
            </a:xfrm>
            <a:custGeom>
              <a:avLst/>
              <a:gdLst/>
              <a:ahLst/>
              <a:cxnLst/>
              <a:rect r="r" b="b" t="t" l="l"/>
              <a:pathLst>
                <a:path h="219583" w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219583"/>
                  </a:lnTo>
                  <a:lnTo>
                    <a:pt x="0" y="219583"/>
                  </a:lnTo>
                  <a:close/>
                </a:path>
              </a:pathLst>
            </a:custGeom>
            <a:solidFill>
              <a:srgbClr val="FF4757"/>
            </a:solidFill>
          </p:spPr>
        </p:sp>
      </p:grpSp>
      <p:sp>
        <p:nvSpPr>
          <p:cNvPr name="TextBox 44" id="44"/>
          <p:cNvSpPr txBox="true"/>
          <p:nvPr/>
        </p:nvSpPr>
        <p:spPr>
          <a:xfrm rot="0">
            <a:off x="16151704" y="7709402"/>
            <a:ext cx="91525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475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8%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77773" y="8285921"/>
            <a:ext cx="324879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E8EAF0"/>
                </a:solidFill>
                <a:latin typeface="Calibri (MS)"/>
                <a:ea typeface="Calibri (MS)"/>
                <a:cs typeface="Calibri (MS)"/>
                <a:sym typeface="Calibri (MS)"/>
              </a:rPr>
              <a:t>Dedicated Student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4118019" y="8466277"/>
            <a:ext cx="11667715" cy="164725"/>
            <a:chOff x="0" y="0"/>
            <a:chExt cx="15556954" cy="219634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5556992" cy="219583"/>
            </a:xfrm>
            <a:custGeom>
              <a:avLst/>
              <a:gdLst/>
              <a:ahLst/>
              <a:cxnLst/>
              <a:rect r="r" b="b" t="t" l="l"/>
              <a:pathLst>
                <a:path h="219583" w="15556992">
                  <a:moveTo>
                    <a:pt x="0" y="0"/>
                  </a:moveTo>
                  <a:lnTo>
                    <a:pt x="15556992" y="0"/>
                  </a:lnTo>
                  <a:lnTo>
                    <a:pt x="15556992" y="219583"/>
                  </a:lnTo>
                  <a:lnTo>
                    <a:pt x="0" y="219583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4118019" y="8466277"/>
            <a:ext cx="2916926" cy="164725"/>
            <a:chOff x="0" y="0"/>
            <a:chExt cx="3889235" cy="219634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3889248" cy="219583"/>
            </a:xfrm>
            <a:custGeom>
              <a:avLst/>
              <a:gdLst/>
              <a:ahLst/>
              <a:cxnLst/>
              <a:rect r="r" b="b" t="t" l="l"/>
              <a:pathLst>
                <a:path h="219583" w="3889248">
                  <a:moveTo>
                    <a:pt x="0" y="0"/>
                  </a:moveTo>
                  <a:lnTo>
                    <a:pt x="3889248" y="0"/>
                  </a:lnTo>
                  <a:lnTo>
                    <a:pt x="3889248" y="219583"/>
                  </a:lnTo>
                  <a:lnTo>
                    <a:pt x="0" y="219583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sp>
        <p:nvSpPr>
          <p:cNvPr name="TextBox 50" id="50"/>
          <p:cNvSpPr txBox="true"/>
          <p:nvPr/>
        </p:nvSpPr>
        <p:spPr>
          <a:xfrm rot="0">
            <a:off x="16151704" y="8285921"/>
            <a:ext cx="91525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25%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777773" y="8862451"/>
            <a:ext cx="324879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E8EAF0"/>
                </a:solidFill>
                <a:latin typeface="Calibri (MS)"/>
                <a:ea typeface="Calibri (MS)"/>
                <a:cs typeface="Calibri (MS)"/>
                <a:sym typeface="Calibri (MS)"/>
              </a:rPr>
              <a:t>With Mentor + System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4118019" y="9042797"/>
            <a:ext cx="11667715" cy="164725"/>
            <a:chOff x="0" y="0"/>
            <a:chExt cx="15556954" cy="219634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5556992" cy="219583"/>
            </a:xfrm>
            <a:custGeom>
              <a:avLst/>
              <a:gdLst/>
              <a:ahLst/>
              <a:cxnLst/>
              <a:rect r="r" b="b" t="t" l="l"/>
              <a:pathLst>
                <a:path h="219583" w="15556992">
                  <a:moveTo>
                    <a:pt x="0" y="0"/>
                  </a:moveTo>
                  <a:lnTo>
                    <a:pt x="15556992" y="0"/>
                  </a:lnTo>
                  <a:lnTo>
                    <a:pt x="15556992" y="219583"/>
                  </a:lnTo>
                  <a:lnTo>
                    <a:pt x="0" y="219583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grpSp>
        <p:nvGrpSpPr>
          <p:cNvPr name="Group 54" id="54"/>
          <p:cNvGrpSpPr/>
          <p:nvPr/>
        </p:nvGrpSpPr>
        <p:grpSpPr>
          <a:xfrm rot="0">
            <a:off x="4118019" y="9042797"/>
            <a:ext cx="5250475" cy="164725"/>
            <a:chOff x="0" y="0"/>
            <a:chExt cx="7000634" cy="219634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7000621" cy="219583"/>
            </a:xfrm>
            <a:custGeom>
              <a:avLst/>
              <a:gdLst/>
              <a:ahLst/>
              <a:cxnLst/>
              <a:rect r="r" b="b" t="t" l="l"/>
              <a:pathLst>
                <a:path h="219583" w="7000621">
                  <a:moveTo>
                    <a:pt x="0" y="0"/>
                  </a:moveTo>
                  <a:lnTo>
                    <a:pt x="7000621" y="0"/>
                  </a:lnTo>
                  <a:lnTo>
                    <a:pt x="7000621" y="219583"/>
                  </a:lnTo>
                  <a:lnTo>
                    <a:pt x="0" y="219583"/>
                  </a:lnTo>
                  <a:close/>
                </a:path>
              </a:pathLst>
            </a:custGeom>
            <a:solidFill>
              <a:srgbClr val="00D084"/>
            </a:solidFill>
          </p:spPr>
        </p:sp>
      </p:grpSp>
      <p:sp>
        <p:nvSpPr>
          <p:cNvPr name="TextBox 56" id="56"/>
          <p:cNvSpPr txBox="true"/>
          <p:nvPr/>
        </p:nvSpPr>
        <p:spPr>
          <a:xfrm rot="0">
            <a:off x="16151704" y="8862451"/>
            <a:ext cx="91525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45%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777773" y="9438970"/>
            <a:ext cx="324879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E8EAF0"/>
                </a:solidFill>
                <a:latin typeface="Calibri (MS)"/>
                <a:ea typeface="Calibri (MS)"/>
                <a:cs typeface="Calibri (MS)"/>
                <a:sym typeface="Calibri (MS)"/>
              </a:rPr>
              <a:t>Algo / Quant Trader</a:t>
            </a:r>
          </a:p>
        </p:txBody>
      </p:sp>
      <p:grpSp>
        <p:nvGrpSpPr>
          <p:cNvPr name="Group 58" id="58"/>
          <p:cNvGrpSpPr/>
          <p:nvPr/>
        </p:nvGrpSpPr>
        <p:grpSpPr>
          <a:xfrm rot="0">
            <a:off x="4118019" y="9619317"/>
            <a:ext cx="11667715" cy="164725"/>
            <a:chOff x="0" y="0"/>
            <a:chExt cx="15556954" cy="219634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5556992" cy="219583"/>
            </a:xfrm>
            <a:custGeom>
              <a:avLst/>
              <a:gdLst/>
              <a:ahLst/>
              <a:cxnLst/>
              <a:rect r="r" b="b" t="t" l="l"/>
              <a:pathLst>
                <a:path h="219583" w="15556992">
                  <a:moveTo>
                    <a:pt x="0" y="0"/>
                  </a:moveTo>
                  <a:lnTo>
                    <a:pt x="15556992" y="0"/>
                  </a:lnTo>
                  <a:lnTo>
                    <a:pt x="15556992" y="219583"/>
                  </a:lnTo>
                  <a:lnTo>
                    <a:pt x="0" y="219583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4118019" y="9619317"/>
            <a:ext cx="7233980" cy="164725"/>
            <a:chOff x="0" y="0"/>
            <a:chExt cx="9645307" cy="219634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9645269" cy="219583"/>
            </a:xfrm>
            <a:custGeom>
              <a:avLst/>
              <a:gdLst/>
              <a:ahLst/>
              <a:cxnLst/>
              <a:rect r="r" b="b" t="t" l="l"/>
              <a:pathLst>
                <a:path h="219583" w="9645269">
                  <a:moveTo>
                    <a:pt x="0" y="0"/>
                  </a:moveTo>
                  <a:lnTo>
                    <a:pt x="9645269" y="0"/>
                  </a:lnTo>
                  <a:lnTo>
                    <a:pt x="9645269" y="219583"/>
                  </a:lnTo>
                  <a:lnTo>
                    <a:pt x="0" y="219583"/>
                  </a:lnTo>
                  <a:close/>
                </a:path>
              </a:pathLst>
            </a:custGeom>
            <a:solidFill>
              <a:srgbClr val="00D084"/>
            </a:solidFill>
          </p:spPr>
        </p:sp>
      </p:grpSp>
      <p:sp>
        <p:nvSpPr>
          <p:cNvPr name="TextBox 62" id="62"/>
          <p:cNvSpPr txBox="true"/>
          <p:nvPr/>
        </p:nvSpPr>
        <p:spPr>
          <a:xfrm rot="0">
            <a:off x="16151704" y="9438970"/>
            <a:ext cx="91525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62%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97725" cy="10295039"/>
            <a:chOff x="0" y="0"/>
            <a:chExt cx="24396967" cy="137267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96954" cy="13726668"/>
            </a:xfrm>
            <a:custGeom>
              <a:avLst/>
              <a:gdLst/>
              <a:ahLst/>
              <a:cxnLst/>
              <a:rect r="r" b="b" t="t" l="l"/>
              <a:pathLst>
                <a:path h="13726668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13726668"/>
                  </a:lnTo>
                  <a:lnTo>
                    <a:pt x="0" y="13726668"/>
                  </a:lnTo>
                  <a:close/>
                </a:path>
              </a:pathLst>
            </a:custGeom>
            <a:solidFill>
              <a:srgbClr val="0A0C1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97725" cy="1647206"/>
            <a:chOff x="0" y="0"/>
            <a:chExt cx="24396967" cy="219627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96954" cy="2196338"/>
            </a:xfrm>
            <a:custGeom>
              <a:avLst/>
              <a:gdLst/>
              <a:ahLst/>
              <a:cxnLst/>
              <a:rect r="r" b="b" t="t" l="l"/>
              <a:pathLst>
                <a:path h="2196338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2196338"/>
                  </a:lnTo>
                  <a:lnTo>
                    <a:pt x="0" y="2196338"/>
                  </a:lnTo>
                  <a:close/>
                </a:path>
              </a:pathLst>
            </a:custGeom>
            <a:solidFill>
              <a:srgbClr val="111318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47817" y="306229"/>
            <a:ext cx="5307806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02 — THE LEGENDS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7773" y="906304"/>
            <a:ext cx="16289188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WHO ACTUALLY SUCCEEDED?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77773" y="1851203"/>
            <a:ext cx="1217116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Real traders who beat the odds — and exactly how they did it.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70906" y="2392642"/>
            <a:ext cx="5647020" cy="7362863"/>
            <a:chOff x="0" y="0"/>
            <a:chExt cx="7529360" cy="981715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700" y="12700"/>
              <a:ext cx="7503922" cy="9791700"/>
            </a:xfrm>
            <a:custGeom>
              <a:avLst/>
              <a:gdLst/>
              <a:ahLst/>
              <a:cxnLst/>
              <a:rect r="r" b="b" t="t" l="l"/>
              <a:pathLst>
                <a:path h="9791700" w="7503922">
                  <a:moveTo>
                    <a:pt x="0" y="0"/>
                  </a:moveTo>
                  <a:lnTo>
                    <a:pt x="7503922" y="0"/>
                  </a:lnTo>
                  <a:lnTo>
                    <a:pt x="7503922" y="9791700"/>
                  </a:lnTo>
                  <a:lnTo>
                    <a:pt x="0" y="9791700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529322" cy="9817100"/>
            </a:xfrm>
            <a:custGeom>
              <a:avLst/>
              <a:gdLst/>
              <a:ahLst/>
              <a:cxnLst/>
              <a:rect r="r" b="b" t="t" l="l"/>
              <a:pathLst>
                <a:path h="9817100" w="7529322">
                  <a:moveTo>
                    <a:pt x="12700" y="0"/>
                  </a:moveTo>
                  <a:lnTo>
                    <a:pt x="7516622" y="0"/>
                  </a:lnTo>
                  <a:cubicBezTo>
                    <a:pt x="7523607" y="0"/>
                    <a:pt x="7529322" y="5715"/>
                    <a:pt x="7529322" y="12700"/>
                  </a:cubicBezTo>
                  <a:lnTo>
                    <a:pt x="7529322" y="9804400"/>
                  </a:lnTo>
                  <a:cubicBezTo>
                    <a:pt x="7529322" y="9811385"/>
                    <a:pt x="7523607" y="9817100"/>
                    <a:pt x="7516622" y="9817100"/>
                  </a:cubicBezTo>
                  <a:lnTo>
                    <a:pt x="12700" y="9817100"/>
                  </a:lnTo>
                  <a:cubicBezTo>
                    <a:pt x="5715" y="9817100"/>
                    <a:pt x="0" y="9811385"/>
                    <a:pt x="0" y="98044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804400"/>
                  </a:lnTo>
                  <a:lnTo>
                    <a:pt x="12700" y="9804400"/>
                  </a:lnTo>
                  <a:lnTo>
                    <a:pt x="12700" y="9791700"/>
                  </a:lnTo>
                  <a:lnTo>
                    <a:pt x="7516622" y="9791700"/>
                  </a:lnTo>
                  <a:lnTo>
                    <a:pt x="7516622" y="9804400"/>
                  </a:lnTo>
                  <a:lnTo>
                    <a:pt x="7503922" y="9804400"/>
                  </a:lnTo>
                  <a:lnTo>
                    <a:pt x="7503922" y="12700"/>
                  </a:lnTo>
                  <a:lnTo>
                    <a:pt x="7516622" y="12700"/>
                  </a:lnTo>
                  <a:lnTo>
                    <a:pt x="751662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480431" y="2402176"/>
            <a:ext cx="82363" cy="7343794"/>
            <a:chOff x="0" y="0"/>
            <a:chExt cx="109817" cy="979172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9855" cy="9791700"/>
            </a:xfrm>
            <a:custGeom>
              <a:avLst/>
              <a:gdLst/>
              <a:ahLst/>
              <a:cxnLst/>
              <a:rect r="r" b="b" t="t" l="l"/>
              <a:pathLst>
                <a:path h="9791700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9791700"/>
                  </a:lnTo>
                  <a:lnTo>
                    <a:pt x="0" y="9791700"/>
                  </a:lnTo>
                  <a:close/>
                </a:path>
              </a:pathLst>
            </a:custGeom>
            <a:solidFill>
              <a:srgbClr val="4E9AF1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846411" y="2496360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#1 BEST TO STUDY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6411" y="2891352"/>
            <a:ext cx="4896012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MARK MINERVINI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46411" y="3498409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★ The Stock Market Wizard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46411" y="4079434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4E9AF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MOMENTUM + SEPA® METHOD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6411" y="4765319"/>
            <a:ext cx="4896012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Won the US Investing Championship in 1997 (+155%) and again in 2021 (+334.8%). Started with only a few thousand dollars. His SEPA® method finds high-growth stocks breaking out of bases with strong earnings. Uses tight 5–10% stop losses.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747817" y="8025279"/>
            <a:ext cx="3012954" cy="1249699"/>
            <a:chOff x="0" y="0"/>
            <a:chExt cx="4017272" cy="1666265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4017272" cy="494919"/>
              <a:chOff x="0" y="0"/>
              <a:chExt cx="4017272" cy="494919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14771" y="9525"/>
                <a:ext cx="3987750" cy="475869"/>
              </a:xfrm>
              <a:custGeom>
                <a:avLst/>
                <a:gdLst/>
                <a:ahLst/>
                <a:cxnLst/>
                <a:rect r="r" b="b" t="t" l="l"/>
                <a:pathLst>
                  <a:path h="475869" w="3987750">
                    <a:moveTo>
                      <a:pt x="0" y="0"/>
                    </a:moveTo>
                    <a:lnTo>
                      <a:pt x="3987750" y="0"/>
                    </a:lnTo>
                    <a:lnTo>
                      <a:pt x="3987750" y="475869"/>
                    </a:lnTo>
                    <a:lnTo>
                      <a:pt x="0" y="475869"/>
                    </a:lnTo>
                    <a:close/>
                  </a:path>
                </a:pathLst>
              </a:custGeom>
              <a:solidFill>
                <a:srgbClr val="00180F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4017285" cy="494919"/>
              </a:xfrm>
              <a:custGeom>
                <a:avLst/>
                <a:gdLst/>
                <a:ahLst/>
                <a:cxnLst/>
                <a:rect r="r" b="b" t="t" l="l"/>
                <a:pathLst>
                  <a:path h="494919" w="4017285">
                    <a:moveTo>
                      <a:pt x="14771" y="0"/>
                    </a:moveTo>
                    <a:lnTo>
                      <a:pt x="4002521" y="0"/>
                    </a:lnTo>
                    <a:cubicBezTo>
                      <a:pt x="4010596" y="0"/>
                      <a:pt x="4017285" y="4318"/>
                      <a:pt x="4017285" y="9525"/>
                    </a:cubicBezTo>
                    <a:lnTo>
                      <a:pt x="4017285" y="485394"/>
                    </a:lnTo>
                    <a:cubicBezTo>
                      <a:pt x="4017285" y="490601"/>
                      <a:pt x="4010596" y="494919"/>
                      <a:pt x="4002521" y="494919"/>
                    </a:cubicBezTo>
                    <a:lnTo>
                      <a:pt x="14771" y="494919"/>
                    </a:lnTo>
                    <a:cubicBezTo>
                      <a:pt x="6696" y="494919"/>
                      <a:pt x="0" y="490601"/>
                      <a:pt x="0" y="485394"/>
                    </a:cubicBezTo>
                    <a:lnTo>
                      <a:pt x="0" y="9525"/>
                    </a:lnTo>
                    <a:cubicBezTo>
                      <a:pt x="0" y="4318"/>
                      <a:pt x="6696" y="0"/>
                      <a:pt x="14771" y="0"/>
                    </a:cubicBezTo>
                    <a:moveTo>
                      <a:pt x="14771" y="19050"/>
                    </a:moveTo>
                    <a:lnTo>
                      <a:pt x="14771" y="9525"/>
                    </a:lnTo>
                    <a:lnTo>
                      <a:pt x="29542" y="9525"/>
                    </a:lnTo>
                    <a:lnTo>
                      <a:pt x="29542" y="485394"/>
                    </a:lnTo>
                    <a:lnTo>
                      <a:pt x="14771" y="485394"/>
                    </a:lnTo>
                    <a:lnTo>
                      <a:pt x="14771" y="475869"/>
                    </a:lnTo>
                    <a:lnTo>
                      <a:pt x="4002521" y="475869"/>
                    </a:lnTo>
                    <a:lnTo>
                      <a:pt x="4002521" y="485394"/>
                    </a:lnTo>
                    <a:lnTo>
                      <a:pt x="3987750" y="485394"/>
                    </a:lnTo>
                    <a:lnTo>
                      <a:pt x="3987750" y="9525"/>
                    </a:lnTo>
                    <a:lnTo>
                      <a:pt x="4002521" y="9525"/>
                    </a:lnTo>
                    <a:lnTo>
                      <a:pt x="4002521" y="19050"/>
                    </a:lnTo>
                    <a:lnTo>
                      <a:pt x="14771" y="19050"/>
                    </a:lnTo>
                    <a:close/>
                  </a:path>
                </a:pathLst>
              </a:custGeom>
              <a:solidFill>
                <a:srgbClr val="00D084"/>
              </a:solidFill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0" y="585673"/>
              <a:ext cx="4017272" cy="494919"/>
              <a:chOff x="0" y="0"/>
              <a:chExt cx="4017272" cy="494919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13934" y="9525"/>
                <a:ext cx="3989422" cy="475869"/>
              </a:xfrm>
              <a:custGeom>
                <a:avLst/>
                <a:gdLst/>
                <a:ahLst/>
                <a:cxnLst/>
                <a:rect r="r" b="b" t="t" l="l"/>
                <a:pathLst>
                  <a:path h="475869" w="3989422">
                    <a:moveTo>
                      <a:pt x="0" y="0"/>
                    </a:moveTo>
                    <a:lnTo>
                      <a:pt x="3989422" y="0"/>
                    </a:lnTo>
                    <a:lnTo>
                      <a:pt x="3989422" y="475869"/>
                    </a:lnTo>
                    <a:lnTo>
                      <a:pt x="0" y="475869"/>
                    </a:lnTo>
                    <a:close/>
                  </a:path>
                </a:pathLst>
              </a:custGeom>
              <a:solidFill>
                <a:srgbClr val="1D1702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017285" cy="494919"/>
              </a:xfrm>
              <a:custGeom>
                <a:avLst/>
                <a:gdLst/>
                <a:ahLst/>
                <a:cxnLst/>
                <a:rect r="r" b="b" t="t" l="l"/>
                <a:pathLst>
                  <a:path h="494919" w="4017285">
                    <a:moveTo>
                      <a:pt x="13934" y="0"/>
                    </a:moveTo>
                    <a:lnTo>
                      <a:pt x="4003356" y="0"/>
                    </a:lnTo>
                    <a:cubicBezTo>
                      <a:pt x="4010974" y="0"/>
                      <a:pt x="4017285" y="4318"/>
                      <a:pt x="4017285" y="9525"/>
                    </a:cubicBezTo>
                    <a:lnTo>
                      <a:pt x="4017285" y="485394"/>
                    </a:lnTo>
                    <a:cubicBezTo>
                      <a:pt x="4017285" y="490601"/>
                      <a:pt x="4010974" y="494919"/>
                      <a:pt x="4003356" y="494919"/>
                    </a:cubicBezTo>
                    <a:lnTo>
                      <a:pt x="13934" y="494919"/>
                    </a:lnTo>
                    <a:cubicBezTo>
                      <a:pt x="6317" y="494919"/>
                      <a:pt x="0" y="490601"/>
                      <a:pt x="0" y="485394"/>
                    </a:cubicBezTo>
                    <a:lnTo>
                      <a:pt x="0" y="9525"/>
                    </a:lnTo>
                    <a:cubicBezTo>
                      <a:pt x="0" y="4318"/>
                      <a:pt x="6317" y="0"/>
                      <a:pt x="13934" y="0"/>
                    </a:cubicBezTo>
                    <a:moveTo>
                      <a:pt x="13934" y="19050"/>
                    </a:moveTo>
                    <a:lnTo>
                      <a:pt x="13934" y="9525"/>
                    </a:lnTo>
                    <a:lnTo>
                      <a:pt x="27868" y="9525"/>
                    </a:lnTo>
                    <a:lnTo>
                      <a:pt x="27868" y="485394"/>
                    </a:lnTo>
                    <a:lnTo>
                      <a:pt x="13934" y="485394"/>
                    </a:lnTo>
                    <a:lnTo>
                      <a:pt x="13934" y="475869"/>
                    </a:lnTo>
                    <a:lnTo>
                      <a:pt x="4003356" y="475869"/>
                    </a:lnTo>
                    <a:lnTo>
                      <a:pt x="4003356" y="485394"/>
                    </a:lnTo>
                    <a:lnTo>
                      <a:pt x="3989422" y="485394"/>
                    </a:lnTo>
                    <a:lnTo>
                      <a:pt x="3989422" y="9525"/>
                    </a:lnTo>
                    <a:lnTo>
                      <a:pt x="4003356" y="9525"/>
                    </a:lnTo>
                    <a:lnTo>
                      <a:pt x="4003356" y="19050"/>
                    </a:lnTo>
                    <a:lnTo>
                      <a:pt x="13934" y="19050"/>
                    </a:lnTo>
                    <a:close/>
                  </a:path>
                </a:pathLst>
              </a:custGeom>
              <a:solidFill>
                <a:srgbClr val="F5C518"/>
              </a:solidFill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0" y="1171346"/>
              <a:ext cx="4017272" cy="494919"/>
              <a:chOff x="0" y="0"/>
              <a:chExt cx="4017272" cy="494919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13934" y="9525"/>
                <a:ext cx="3989422" cy="475869"/>
              </a:xfrm>
              <a:custGeom>
                <a:avLst/>
                <a:gdLst/>
                <a:ahLst/>
                <a:cxnLst/>
                <a:rect r="r" b="b" t="t" l="l"/>
                <a:pathLst>
                  <a:path h="475869" w="3989422">
                    <a:moveTo>
                      <a:pt x="0" y="0"/>
                    </a:moveTo>
                    <a:lnTo>
                      <a:pt x="3989422" y="0"/>
                    </a:lnTo>
                    <a:lnTo>
                      <a:pt x="3989422" y="475869"/>
                    </a:lnTo>
                    <a:lnTo>
                      <a:pt x="0" y="475869"/>
                    </a:lnTo>
                    <a:close/>
                  </a:path>
                </a:pathLst>
              </a:custGeom>
              <a:solidFill>
                <a:srgbClr val="09121C"/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4017285" cy="494919"/>
              </a:xfrm>
              <a:custGeom>
                <a:avLst/>
                <a:gdLst/>
                <a:ahLst/>
                <a:cxnLst/>
                <a:rect r="r" b="b" t="t" l="l"/>
                <a:pathLst>
                  <a:path h="494919" w="4017285">
                    <a:moveTo>
                      <a:pt x="13934" y="0"/>
                    </a:moveTo>
                    <a:lnTo>
                      <a:pt x="4003356" y="0"/>
                    </a:lnTo>
                    <a:cubicBezTo>
                      <a:pt x="4010974" y="0"/>
                      <a:pt x="4017285" y="4318"/>
                      <a:pt x="4017285" y="9525"/>
                    </a:cubicBezTo>
                    <a:lnTo>
                      <a:pt x="4017285" y="485394"/>
                    </a:lnTo>
                    <a:cubicBezTo>
                      <a:pt x="4017285" y="490601"/>
                      <a:pt x="4010974" y="494919"/>
                      <a:pt x="4003356" y="494919"/>
                    </a:cubicBezTo>
                    <a:lnTo>
                      <a:pt x="13934" y="494919"/>
                    </a:lnTo>
                    <a:cubicBezTo>
                      <a:pt x="6317" y="494919"/>
                      <a:pt x="0" y="490601"/>
                      <a:pt x="0" y="485394"/>
                    </a:cubicBezTo>
                    <a:lnTo>
                      <a:pt x="0" y="9525"/>
                    </a:lnTo>
                    <a:cubicBezTo>
                      <a:pt x="0" y="4318"/>
                      <a:pt x="6317" y="0"/>
                      <a:pt x="13934" y="0"/>
                    </a:cubicBezTo>
                    <a:moveTo>
                      <a:pt x="13934" y="19050"/>
                    </a:moveTo>
                    <a:lnTo>
                      <a:pt x="13934" y="9525"/>
                    </a:lnTo>
                    <a:lnTo>
                      <a:pt x="27868" y="9525"/>
                    </a:lnTo>
                    <a:lnTo>
                      <a:pt x="27868" y="485394"/>
                    </a:lnTo>
                    <a:lnTo>
                      <a:pt x="13934" y="485394"/>
                    </a:lnTo>
                    <a:lnTo>
                      <a:pt x="13934" y="475869"/>
                    </a:lnTo>
                    <a:lnTo>
                      <a:pt x="4003356" y="475869"/>
                    </a:lnTo>
                    <a:lnTo>
                      <a:pt x="4003356" y="485394"/>
                    </a:lnTo>
                    <a:lnTo>
                      <a:pt x="3989422" y="485394"/>
                    </a:lnTo>
                    <a:lnTo>
                      <a:pt x="3989422" y="9525"/>
                    </a:lnTo>
                    <a:lnTo>
                      <a:pt x="4003356" y="9525"/>
                    </a:lnTo>
                    <a:lnTo>
                      <a:pt x="4003356" y="19050"/>
                    </a:lnTo>
                    <a:lnTo>
                      <a:pt x="13934" y="19050"/>
                    </a:lnTo>
                    <a:close/>
                  </a:path>
                </a:pathLst>
              </a:custGeom>
              <a:solidFill>
                <a:srgbClr val="4E9AF1"/>
              </a:solidFill>
            </p:spPr>
          </p:sp>
        </p:grpSp>
      </p:grpSp>
      <p:sp>
        <p:nvSpPr>
          <p:cNvPr name="TextBox 29" id="29"/>
          <p:cNvSpPr txBox="true"/>
          <p:nvPr/>
        </p:nvSpPr>
        <p:spPr>
          <a:xfrm rot="0">
            <a:off x="964625" y="7997809"/>
            <a:ext cx="2418045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+334% in 2021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83675" y="8429444"/>
            <a:ext cx="3101151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2× US Champion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83675" y="8877119"/>
            <a:ext cx="333765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4E9AF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Trend Momentum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6442024" y="2392642"/>
            <a:ext cx="5647020" cy="7362863"/>
            <a:chOff x="0" y="0"/>
            <a:chExt cx="7529360" cy="981715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12700" y="12700"/>
              <a:ext cx="7503922" cy="9791700"/>
            </a:xfrm>
            <a:custGeom>
              <a:avLst/>
              <a:gdLst/>
              <a:ahLst/>
              <a:cxnLst/>
              <a:rect r="r" b="b" t="t" l="l"/>
              <a:pathLst>
                <a:path h="9791700" w="7503922">
                  <a:moveTo>
                    <a:pt x="0" y="0"/>
                  </a:moveTo>
                  <a:lnTo>
                    <a:pt x="7503922" y="0"/>
                  </a:lnTo>
                  <a:lnTo>
                    <a:pt x="7503922" y="9791700"/>
                  </a:lnTo>
                  <a:lnTo>
                    <a:pt x="0" y="9791700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529322" cy="9817100"/>
            </a:xfrm>
            <a:custGeom>
              <a:avLst/>
              <a:gdLst/>
              <a:ahLst/>
              <a:cxnLst/>
              <a:rect r="r" b="b" t="t" l="l"/>
              <a:pathLst>
                <a:path h="9817100" w="7529322">
                  <a:moveTo>
                    <a:pt x="12700" y="0"/>
                  </a:moveTo>
                  <a:lnTo>
                    <a:pt x="7516622" y="0"/>
                  </a:lnTo>
                  <a:cubicBezTo>
                    <a:pt x="7523607" y="0"/>
                    <a:pt x="7529322" y="5715"/>
                    <a:pt x="7529322" y="12700"/>
                  </a:cubicBezTo>
                  <a:lnTo>
                    <a:pt x="7529322" y="9804400"/>
                  </a:lnTo>
                  <a:cubicBezTo>
                    <a:pt x="7529322" y="9811385"/>
                    <a:pt x="7523607" y="9817100"/>
                    <a:pt x="7516622" y="9817100"/>
                  </a:cubicBezTo>
                  <a:lnTo>
                    <a:pt x="12700" y="9817100"/>
                  </a:lnTo>
                  <a:cubicBezTo>
                    <a:pt x="5715" y="9817100"/>
                    <a:pt x="0" y="9811385"/>
                    <a:pt x="0" y="98044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804400"/>
                  </a:lnTo>
                  <a:lnTo>
                    <a:pt x="12700" y="9804400"/>
                  </a:lnTo>
                  <a:lnTo>
                    <a:pt x="12700" y="9791700"/>
                  </a:lnTo>
                  <a:lnTo>
                    <a:pt x="7516622" y="9791700"/>
                  </a:lnTo>
                  <a:lnTo>
                    <a:pt x="7516622" y="9804400"/>
                  </a:lnTo>
                  <a:lnTo>
                    <a:pt x="7503922" y="9804400"/>
                  </a:lnTo>
                  <a:lnTo>
                    <a:pt x="7503922" y="12700"/>
                  </a:lnTo>
                  <a:lnTo>
                    <a:pt x="7516622" y="12700"/>
                  </a:lnTo>
                  <a:lnTo>
                    <a:pt x="751662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6451559" y="2402176"/>
            <a:ext cx="82363" cy="7343794"/>
            <a:chOff x="0" y="0"/>
            <a:chExt cx="109817" cy="979172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9855" cy="9791700"/>
            </a:xfrm>
            <a:custGeom>
              <a:avLst/>
              <a:gdLst/>
              <a:ahLst/>
              <a:cxnLst/>
              <a:rect r="r" b="b" t="t" l="l"/>
              <a:pathLst>
                <a:path h="9791700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9791700"/>
                  </a:lnTo>
                  <a:lnTo>
                    <a:pt x="0" y="9791700"/>
                  </a:lnTo>
                  <a:close/>
                </a:path>
              </a:pathLst>
            </a:custGeom>
            <a:solidFill>
              <a:srgbClr val="4E9AF1"/>
            </a:solidFill>
          </p:spPr>
        </p:sp>
      </p:grpSp>
      <p:sp>
        <p:nvSpPr>
          <p:cNvPr name="TextBox 37" id="37"/>
          <p:cNvSpPr txBox="true"/>
          <p:nvPr/>
        </p:nvSpPr>
        <p:spPr>
          <a:xfrm rot="0">
            <a:off x="6817538" y="2496360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#2 SCALPING KING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817538" y="2891352"/>
            <a:ext cx="4896012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PAUL ROTTER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817538" y="3498409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🎯 'The Flipper'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817538" y="4079434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4E9AF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SCALPING — BOND FUTURES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817538" y="4765319"/>
            <a:ext cx="4896012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Made $65–78 million per year for 10 consecutive years. His edge was speed using the Eurex trading platform. Never took a position without a clear exit plan. Extensive pre-market analysis daily. NOT replicable for most retail traders.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2413151" y="2392642"/>
            <a:ext cx="5647020" cy="7362863"/>
            <a:chOff x="0" y="0"/>
            <a:chExt cx="7529360" cy="9817151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12700" y="12700"/>
              <a:ext cx="7503922" cy="9791700"/>
            </a:xfrm>
            <a:custGeom>
              <a:avLst/>
              <a:gdLst/>
              <a:ahLst/>
              <a:cxnLst/>
              <a:rect r="r" b="b" t="t" l="l"/>
              <a:pathLst>
                <a:path h="9791700" w="7503922">
                  <a:moveTo>
                    <a:pt x="0" y="0"/>
                  </a:moveTo>
                  <a:lnTo>
                    <a:pt x="7503922" y="0"/>
                  </a:lnTo>
                  <a:lnTo>
                    <a:pt x="7503922" y="9791700"/>
                  </a:lnTo>
                  <a:lnTo>
                    <a:pt x="0" y="9791700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7529322" cy="9817100"/>
            </a:xfrm>
            <a:custGeom>
              <a:avLst/>
              <a:gdLst/>
              <a:ahLst/>
              <a:cxnLst/>
              <a:rect r="r" b="b" t="t" l="l"/>
              <a:pathLst>
                <a:path h="9817100" w="7529322">
                  <a:moveTo>
                    <a:pt x="12700" y="0"/>
                  </a:moveTo>
                  <a:lnTo>
                    <a:pt x="7516622" y="0"/>
                  </a:lnTo>
                  <a:cubicBezTo>
                    <a:pt x="7523607" y="0"/>
                    <a:pt x="7529322" y="5715"/>
                    <a:pt x="7529322" y="12700"/>
                  </a:cubicBezTo>
                  <a:lnTo>
                    <a:pt x="7529322" y="9804400"/>
                  </a:lnTo>
                  <a:cubicBezTo>
                    <a:pt x="7529322" y="9811385"/>
                    <a:pt x="7523607" y="9817100"/>
                    <a:pt x="7516622" y="9817100"/>
                  </a:cubicBezTo>
                  <a:lnTo>
                    <a:pt x="12700" y="9817100"/>
                  </a:lnTo>
                  <a:cubicBezTo>
                    <a:pt x="5715" y="9817100"/>
                    <a:pt x="0" y="9811385"/>
                    <a:pt x="0" y="98044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804400"/>
                  </a:lnTo>
                  <a:lnTo>
                    <a:pt x="12700" y="9804400"/>
                  </a:lnTo>
                  <a:lnTo>
                    <a:pt x="12700" y="9791700"/>
                  </a:lnTo>
                  <a:lnTo>
                    <a:pt x="7516622" y="9791700"/>
                  </a:lnTo>
                  <a:lnTo>
                    <a:pt x="7516622" y="9804400"/>
                  </a:lnTo>
                  <a:lnTo>
                    <a:pt x="7503922" y="9804400"/>
                  </a:lnTo>
                  <a:lnTo>
                    <a:pt x="7503922" y="12700"/>
                  </a:lnTo>
                  <a:lnTo>
                    <a:pt x="7516622" y="12700"/>
                  </a:lnTo>
                  <a:lnTo>
                    <a:pt x="751662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2788656" y="8047870"/>
            <a:ext cx="3012954" cy="1249699"/>
            <a:chOff x="0" y="0"/>
            <a:chExt cx="4017272" cy="1666265"/>
          </a:xfrm>
        </p:grpSpPr>
        <p:grpSp>
          <p:nvGrpSpPr>
            <p:cNvPr name="Group 46" id="46"/>
            <p:cNvGrpSpPr/>
            <p:nvPr/>
          </p:nvGrpSpPr>
          <p:grpSpPr>
            <a:xfrm rot="0">
              <a:off x="0" y="0"/>
              <a:ext cx="4017272" cy="494919"/>
              <a:chOff x="0" y="0"/>
              <a:chExt cx="4017272" cy="494919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14771" y="9525"/>
                <a:ext cx="3987750" cy="475869"/>
              </a:xfrm>
              <a:custGeom>
                <a:avLst/>
                <a:gdLst/>
                <a:ahLst/>
                <a:cxnLst/>
                <a:rect r="r" b="b" t="t" l="l"/>
                <a:pathLst>
                  <a:path h="475869" w="3987750">
                    <a:moveTo>
                      <a:pt x="0" y="0"/>
                    </a:moveTo>
                    <a:lnTo>
                      <a:pt x="3987750" y="0"/>
                    </a:lnTo>
                    <a:lnTo>
                      <a:pt x="3987750" y="475869"/>
                    </a:lnTo>
                    <a:lnTo>
                      <a:pt x="0" y="475869"/>
                    </a:lnTo>
                    <a:close/>
                  </a:path>
                </a:pathLst>
              </a:custGeom>
              <a:solidFill>
                <a:srgbClr val="00180F"/>
              </a:solidFill>
            </p:spPr>
          </p:sp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4017285" cy="494919"/>
              </a:xfrm>
              <a:custGeom>
                <a:avLst/>
                <a:gdLst/>
                <a:ahLst/>
                <a:cxnLst/>
                <a:rect r="r" b="b" t="t" l="l"/>
                <a:pathLst>
                  <a:path h="494919" w="4017285">
                    <a:moveTo>
                      <a:pt x="14771" y="0"/>
                    </a:moveTo>
                    <a:lnTo>
                      <a:pt x="4002521" y="0"/>
                    </a:lnTo>
                    <a:cubicBezTo>
                      <a:pt x="4010596" y="0"/>
                      <a:pt x="4017285" y="4318"/>
                      <a:pt x="4017285" y="9525"/>
                    </a:cubicBezTo>
                    <a:lnTo>
                      <a:pt x="4017285" y="485394"/>
                    </a:lnTo>
                    <a:cubicBezTo>
                      <a:pt x="4017285" y="490601"/>
                      <a:pt x="4010596" y="494919"/>
                      <a:pt x="4002521" y="494919"/>
                    </a:cubicBezTo>
                    <a:lnTo>
                      <a:pt x="14771" y="494919"/>
                    </a:lnTo>
                    <a:cubicBezTo>
                      <a:pt x="6696" y="494919"/>
                      <a:pt x="0" y="490601"/>
                      <a:pt x="0" y="485394"/>
                    </a:cubicBezTo>
                    <a:lnTo>
                      <a:pt x="0" y="9525"/>
                    </a:lnTo>
                    <a:cubicBezTo>
                      <a:pt x="0" y="4318"/>
                      <a:pt x="6696" y="0"/>
                      <a:pt x="14771" y="0"/>
                    </a:cubicBezTo>
                    <a:moveTo>
                      <a:pt x="14771" y="19050"/>
                    </a:moveTo>
                    <a:lnTo>
                      <a:pt x="14771" y="9525"/>
                    </a:lnTo>
                    <a:lnTo>
                      <a:pt x="29542" y="9525"/>
                    </a:lnTo>
                    <a:lnTo>
                      <a:pt x="29542" y="485394"/>
                    </a:lnTo>
                    <a:lnTo>
                      <a:pt x="14771" y="485394"/>
                    </a:lnTo>
                    <a:lnTo>
                      <a:pt x="14771" y="475869"/>
                    </a:lnTo>
                    <a:lnTo>
                      <a:pt x="4002521" y="475869"/>
                    </a:lnTo>
                    <a:lnTo>
                      <a:pt x="4002521" y="485394"/>
                    </a:lnTo>
                    <a:lnTo>
                      <a:pt x="3987750" y="485394"/>
                    </a:lnTo>
                    <a:lnTo>
                      <a:pt x="3987750" y="9525"/>
                    </a:lnTo>
                    <a:lnTo>
                      <a:pt x="4002521" y="9525"/>
                    </a:lnTo>
                    <a:lnTo>
                      <a:pt x="4002521" y="19050"/>
                    </a:lnTo>
                    <a:lnTo>
                      <a:pt x="14771" y="19050"/>
                    </a:lnTo>
                    <a:close/>
                  </a:path>
                </a:pathLst>
              </a:custGeom>
              <a:solidFill>
                <a:srgbClr val="00D084"/>
              </a:solidFill>
            </p:spPr>
          </p:sp>
        </p:grpSp>
        <p:grpSp>
          <p:nvGrpSpPr>
            <p:cNvPr name="Group 49" id="49"/>
            <p:cNvGrpSpPr/>
            <p:nvPr/>
          </p:nvGrpSpPr>
          <p:grpSpPr>
            <a:xfrm rot="0">
              <a:off x="0" y="585673"/>
              <a:ext cx="4017272" cy="494919"/>
              <a:chOff x="0" y="0"/>
              <a:chExt cx="4017272" cy="494919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13934" y="9525"/>
                <a:ext cx="3989422" cy="475869"/>
              </a:xfrm>
              <a:custGeom>
                <a:avLst/>
                <a:gdLst/>
                <a:ahLst/>
                <a:cxnLst/>
                <a:rect r="r" b="b" t="t" l="l"/>
                <a:pathLst>
                  <a:path h="475869" w="3989422">
                    <a:moveTo>
                      <a:pt x="0" y="0"/>
                    </a:moveTo>
                    <a:lnTo>
                      <a:pt x="3989422" y="0"/>
                    </a:lnTo>
                    <a:lnTo>
                      <a:pt x="3989422" y="475869"/>
                    </a:lnTo>
                    <a:lnTo>
                      <a:pt x="0" y="475869"/>
                    </a:lnTo>
                    <a:close/>
                  </a:path>
                </a:pathLst>
              </a:custGeom>
              <a:solidFill>
                <a:srgbClr val="1D1702"/>
              </a:solidFill>
            </p:spPr>
          </p:sp>
          <p:sp>
            <p:nvSpPr>
              <p:cNvPr name="Freeform 51" id="51"/>
              <p:cNvSpPr/>
              <p:nvPr/>
            </p:nvSpPr>
            <p:spPr>
              <a:xfrm flipH="false" flipV="false" rot="0">
                <a:off x="0" y="0"/>
                <a:ext cx="4017285" cy="494919"/>
              </a:xfrm>
              <a:custGeom>
                <a:avLst/>
                <a:gdLst/>
                <a:ahLst/>
                <a:cxnLst/>
                <a:rect r="r" b="b" t="t" l="l"/>
                <a:pathLst>
                  <a:path h="494919" w="4017285">
                    <a:moveTo>
                      <a:pt x="13934" y="0"/>
                    </a:moveTo>
                    <a:lnTo>
                      <a:pt x="4003356" y="0"/>
                    </a:lnTo>
                    <a:cubicBezTo>
                      <a:pt x="4010974" y="0"/>
                      <a:pt x="4017285" y="4318"/>
                      <a:pt x="4017285" y="9525"/>
                    </a:cubicBezTo>
                    <a:lnTo>
                      <a:pt x="4017285" y="485394"/>
                    </a:lnTo>
                    <a:cubicBezTo>
                      <a:pt x="4017285" y="490601"/>
                      <a:pt x="4010974" y="494919"/>
                      <a:pt x="4003356" y="494919"/>
                    </a:cubicBezTo>
                    <a:lnTo>
                      <a:pt x="13934" y="494919"/>
                    </a:lnTo>
                    <a:cubicBezTo>
                      <a:pt x="6317" y="494919"/>
                      <a:pt x="0" y="490601"/>
                      <a:pt x="0" y="485394"/>
                    </a:cubicBezTo>
                    <a:lnTo>
                      <a:pt x="0" y="9525"/>
                    </a:lnTo>
                    <a:cubicBezTo>
                      <a:pt x="0" y="4318"/>
                      <a:pt x="6317" y="0"/>
                      <a:pt x="13934" y="0"/>
                    </a:cubicBezTo>
                    <a:moveTo>
                      <a:pt x="13934" y="19050"/>
                    </a:moveTo>
                    <a:lnTo>
                      <a:pt x="13934" y="9525"/>
                    </a:lnTo>
                    <a:lnTo>
                      <a:pt x="27868" y="9525"/>
                    </a:lnTo>
                    <a:lnTo>
                      <a:pt x="27868" y="485394"/>
                    </a:lnTo>
                    <a:lnTo>
                      <a:pt x="13934" y="485394"/>
                    </a:lnTo>
                    <a:lnTo>
                      <a:pt x="13934" y="475869"/>
                    </a:lnTo>
                    <a:lnTo>
                      <a:pt x="4003356" y="475869"/>
                    </a:lnTo>
                    <a:lnTo>
                      <a:pt x="4003356" y="485394"/>
                    </a:lnTo>
                    <a:lnTo>
                      <a:pt x="3989422" y="485394"/>
                    </a:lnTo>
                    <a:lnTo>
                      <a:pt x="3989422" y="9525"/>
                    </a:lnTo>
                    <a:lnTo>
                      <a:pt x="4003356" y="9525"/>
                    </a:lnTo>
                    <a:lnTo>
                      <a:pt x="4003356" y="19050"/>
                    </a:lnTo>
                    <a:lnTo>
                      <a:pt x="13934" y="19050"/>
                    </a:lnTo>
                    <a:close/>
                  </a:path>
                </a:pathLst>
              </a:custGeom>
              <a:solidFill>
                <a:srgbClr val="F5C518"/>
              </a:solidFill>
            </p:spPr>
          </p:sp>
        </p:grpSp>
        <p:grpSp>
          <p:nvGrpSpPr>
            <p:cNvPr name="Group 52" id="52"/>
            <p:cNvGrpSpPr/>
            <p:nvPr/>
          </p:nvGrpSpPr>
          <p:grpSpPr>
            <a:xfrm rot="0">
              <a:off x="0" y="1171346"/>
              <a:ext cx="4017272" cy="494919"/>
              <a:chOff x="0" y="0"/>
              <a:chExt cx="4017272" cy="494919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13934" y="9525"/>
                <a:ext cx="3989422" cy="475869"/>
              </a:xfrm>
              <a:custGeom>
                <a:avLst/>
                <a:gdLst/>
                <a:ahLst/>
                <a:cxnLst/>
                <a:rect r="r" b="b" t="t" l="l"/>
                <a:pathLst>
                  <a:path h="475869" w="3989422">
                    <a:moveTo>
                      <a:pt x="0" y="0"/>
                    </a:moveTo>
                    <a:lnTo>
                      <a:pt x="3989422" y="0"/>
                    </a:lnTo>
                    <a:lnTo>
                      <a:pt x="3989422" y="475869"/>
                    </a:lnTo>
                    <a:lnTo>
                      <a:pt x="0" y="475869"/>
                    </a:lnTo>
                    <a:close/>
                  </a:path>
                </a:pathLst>
              </a:custGeom>
              <a:solidFill>
                <a:srgbClr val="09121C"/>
              </a:solidFill>
            </p:spPr>
          </p:sp>
          <p:sp>
            <p:nvSpPr>
              <p:cNvPr name="Freeform 54" id="54"/>
              <p:cNvSpPr/>
              <p:nvPr/>
            </p:nvSpPr>
            <p:spPr>
              <a:xfrm flipH="false" flipV="false" rot="0">
                <a:off x="0" y="0"/>
                <a:ext cx="4017285" cy="494919"/>
              </a:xfrm>
              <a:custGeom>
                <a:avLst/>
                <a:gdLst/>
                <a:ahLst/>
                <a:cxnLst/>
                <a:rect r="r" b="b" t="t" l="l"/>
                <a:pathLst>
                  <a:path h="494919" w="4017285">
                    <a:moveTo>
                      <a:pt x="13934" y="0"/>
                    </a:moveTo>
                    <a:lnTo>
                      <a:pt x="4003356" y="0"/>
                    </a:lnTo>
                    <a:cubicBezTo>
                      <a:pt x="4010974" y="0"/>
                      <a:pt x="4017285" y="4318"/>
                      <a:pt x="4017285" y="9525"/>
                    </a:cubicBezTo>
                    <a:lnTo>
                      <a:pt x="4017285" y="485394"/>
                    </a:lnTo>
                    <a:cubicBezTo>
                      <a:pt x="4017285" y="490601"/>
                      <a:pt x="4010974" y="494919"/>
                      <a:pt x="4003356" y="494919"/>
                    </a:cubicBezTo>
                    <a:lnTo>
                      <a:pt x="13934" y="494919"/>
                    </a:lnTo>
                    <a:cubicBezTo>
                      <a:pt x="6317" y="494919"/>
                      <a:pt x="0" y="490601"/>
                      <a:pt x="0" y="485394"/>
                    </a:cubicBezTo>
                    <a:lnTo>
                      <a:pt x="0" y="9525"/>
                    </a:lnTo>
                    <a:cubicBezTo>
                      <a:pt x="0" y="4318"/>
                      <a:pt x="6317" y="0"/>
                      <a:pt x="13934" y="0"/>
                    </a:cubicBezTo>
                    <a:moveTo>
                      <a:pt x="13934" y="19050"/>
                    </a:moveTo>
                    <a:lnTo>
                      <a:pt x="13934" y="9525"/>
                    </a:lnTo>
                    <a:lnTo>
                      <a:pt x="27868" y="9525"/>
                    </a:lnTo>
                    <a:lnTo>
                      <a:pt x="27868" y="485394"/>
                    </a:lnTo>
                    <a:lnTo>
                      <a:pt x="13934" y="485394"/>
                    </a:lnTo>
                    <a:lnTo>
                      <a:pt x="13934" y="475869"/>
                    </a:lnTo>
                    <a:lnTo>
                      <a:pt x="4003356" y="475869"/>
                    </a:lnTo>
                    <a:lnTo>
                      <a:pt x="4003356" y="485394"/>
                    </a:lnTo>
                    <a:lnTo>
                      <a:pt x="3989422" y="485394"/>
                    </a:lnTo>
                    <a:lnTo>
                      <a:pt x="3989422" y="9525"/>
                    </a:lnTo>
                    <a:lnTo>
                      <a:pt x="4003356" y="9525"/>
                    </a:lnTo>
                    <a:lnTo>
                      <a:pt x="4003356" y="19050"/>
                    </a:lnTo>
                    <a:lnTo>
                      <a:pt x="13934" y="19050"/>
                    </a:lnTo>
                    <a:close/>
                  </a:path>
                </a:pathLst>
              </a:custGeom>
              <a:solidFill>
                <a:srgbClr val="4E9AF1"/>
              </a:solidFill>
            </p:spPr>
          </p:sp>
        </p:grpSp>
      </p:grpSp>
      <p:grpSp>
        <p:nvGrpSpPr>
          <p:cNvPr name="Group 55" id="55"/>
          <p:cNvGrpSpPr/>
          <p:nvPr/>
        </p:nvGrpSpPr>
        <p:grpSpPr>
          <a:xfrm rot="0">
            <a:off x="12422686" y="2402176"/>
            <a:ext cx="82363" cy="7343794"/>
            <a:chOff x="0" y="0"/>
            <a:chExt cx="109817" cy="9791725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09855" cy="9791700"/>
            </a:xfrm>
            <a:custGeom>
              <a:avLst/>
              <a:gdLst/>
              <a:ahLst/>
              <a:cxnLst/>
              <a:rect r="r" b="b" t="t" l="l"/>
              <a:pathLst>
                <a:path h="9791700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9791700"/>
                  </a:lnTo>
                  <a:lnTo>
                    <a:pt x="0" y="9791700"/>
                  </a:lnTo>
                  <a:close/>
                </a:path>
              </a:pathLst>
            </a:custGeom>
            <a:solidFill>
              <a:srgbClr val="4E9AF1"/>
            </a:solidFill>
          </p:spPr>
        </p:sp>
      </p:grpSp>
      <p:sp>
        <p:nvSpPr>
          <p:cNvPr name="TextBox 57" id="57"/>
          <p:cNvSpPr txBox="true"/>
          <p:nvPr/>
        </p:nvSpPr>
        <p:spPr>
          <a:xfrm rot="0">
            <a:off x="12788656" y="2496360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#3 TREND MASTER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2788656" y="2891352"/>
            <a:ext cx="4896012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PAUL TUDOR JONES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2788656" y="3498409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📈 'PTJ'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2788656" y="4079434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4E9AF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MACRO + TECHNICAL ANALYSIS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2788656" y="4765319"/>
            <a:ext cx="4896012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Predicted the 1987 crash and tripled his capital by holding short positions. Only risks 1–2% per trade. Famous quote: 'I'm always thinking about losing money rather than making money.' Risk management first — always.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2925930" y="8035909"/>
            <a:ext cx="243739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3× capital in '87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2925930" y="8448494"/>
            <a:ext cx="243739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Risk-first mindset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2925930" y="8907913"/>
            <a:ext cx="287568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4E9AF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Macro trading</a:t>
            </a:r>
          </a:p>
        </p:txBody>
      </p:sp>
      <p:grpSp>
        <p:nvGrpSpPr>
          <p:cNvPr name="Group 65" id="65"/>
          <p:cNvGrpSpPr/>
          <p:nvPr/>
        </p:nvGrpSpPr>
        <p:grpSpPr>
          <a:xfrm rot="0">
            <a:off x="6718945" y="8003819"/>
            <a:ext cx="3012954" cy="371189"/>
            <a:chOff x="0" y="0"/>
            <a:chExt cx="4017272" cy="494919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14771" y="9525"/>
              <a:ext cx="3987750" cy="475869"/>
            </a:xfrm>
            <a:custGeom>
              <a:avLst/>
              <a:gdLst/>
              <a:ahLst/>
              <a:cxnLst/>
              <a:rect r="r" b="b" t="t" l="l"/>
              <a:pathLst>
                <a:path h="475869" w="3987750">
                  <a:moveTo>
                    <a:pt x="0" y="0"/>
                  </a:moveTo>
                  <a:lnTo>
                    <a:pt x="3987750" y="0"/>
                  </a:lnTo>
                  <a:lnTo>
                    <a:pt x="3987750" y="475869"/>
                  </a:lnTo>
                  <a:lnTo>
                    <a:pt x="0" y="475869"/>
                  </a:lnTo>
                  <a:close/>
                </a:path>
              </a:pathLst>
            </a:custGeom>
            <a:solidFill>
              <a:srgbClr val="00180F"/>
            </a:solidFill>
          </p:spPr>
        </p:sp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4017285" cy="494919"/>
            </a:xfrm>
            <a:custGeom>
              <a:avLst/>
              <a:gdLst/>
              <a:ahLst/>
              <a:cxnLst/>
              <a:rect r="r" b="b" t="t" l="l"/>
              <a:pathLst>
                <a:path h="494919" w="4017285">
                  <a:moveTo>
                    <a:pt x="14771" y="0"/>
                  </a:moveTo>
                  <a:lnTo>
                    <a:pt x="4002521" y="0"/>
                  </a:lnTo>
                  <a:cubicBezTo>
                    <a:pt x="4010596" y="0"/>
                    <a:pt x="4017285" y="4318"/>
                    <a:pt x="4017285" y="9525"/>
                  </a:cubicBezTo>
                  <a:lnTo>
                    <a:pt x="4017285" y="485394"/>
                  </a:lnTo>
                  <a:cubicBezTo>
                    <a:pt x="4017285" y="490601"/>
                    <a:pt x="4010596" y="494919"/>
                    <a:pt x="4002521" y="494919"/>
                  </a:cubicBezTo>
                  <a:lnTo>
                    <a:pt x="14771" y="494919"/>
                  </a:lnTo>
                  <a:cubicBezTo>
                    <a:pt x="6696" y="494919"/>
                    <a:pt x="0" y="490601"/>
                    <a:pt x="0" y="485394"/>
                  </a:cubicBezTo>
                  <a:lnTo>
                    <a:pt x="0" y="9525"/>
                  </a:lnTo>
                  <a:cubicBezTo>
                    <a:pt x="0" y="4318"/>
                    <a:pt x="6696" y="0"/>
                    <a:pt x="14771" y="0"/>
                  </a:cubicBezTo>
                  <a:moveTo>
                    <a:pt x="14771" y="19050"/>
                  </a:moveTo>
                  <a:lnTo>
                    <a:pt x="14771" y="9525"/>
                  </a:lnTo>
                  <a:lnTo>
                    <a:pt x="29542" y="9525"/>
                  </a:lnTo>
                  <a:lnTo>
                    <a:pt x="29542" y="485394"/>
                  </a:lnTo>
                  <a:lnTo>
                    <a:pt x="14771" y="485394"/>
                  </a:lnTo>
                  <a:lnTo>
                    <a:pt x="14771" y="475869"/>
                  </a:lnTo>
                  <a:lnTo>
                    <a:pt x="4002521" y="475869"/>
                  </a:lnTo>
                  <a:lnTo>
                    <a:pt x="4002521" y="485394"/>
                  </a:lnTo>
                  <a:lnTo>
                    <a:pt x="3987750" y="485394"/>
                  </a:lnTo>
                  <a:lnTo>
                    <a:pt x="3987750" y="9525"/>
                  </a:lnTo>
                  <a:lnTo>
                    <a:pt x="4002521" y="9525"/>
                  </a:lnTo>
                  <a:lnTo>
                    <a:pt x="4002521" y="19050"/>
                  </a:lnTo>
                  <a:lnTo>
                    <a:pt x="14771" y="19050"/>
                  </a:lnTo>
                  <a:close/>
                </a:path>
              </a:pathLst>
            </a:custGeom>
            <a:solidFill>
              <a:srgbClr val="00D084"/>
            </a:solidFill>
          </p:spPr>
        </p:sp>
      </p:grpSp>
      <p:sp>
        <p:nvSpPr>
          <p:cNvPr name="TextBox 68" id="68"/>
          <p:cNvSpPr txBox="true"/>
          <p:nvPr/>
        </p:nvSpPr>
        <p:spPr>
          <a:xfrm rot="0">
            <a:off x="6954803" y="7977368"/>
            <a:ext cx="181320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$65–78M/yr</a:t>
            </a:r>
          </a:p>
        </p:txBody>
      </p:sp>
      <p:grpSp>
        <p:nvGrpSpPr>
          <p:cNvPr name="Group 69" id="69"/>
          <p:cNvGrpSpPr/>
          <p:nvPr/>
        </p:nvGrpSpPr>
        <p:grpSpPr>
          <a:xfrm rot="0">
            <a:off x="6714896" y="8464534"/>
            <a:ext cx="3012954" cy="371189"/>
            <a:chOff x="0" y="0"/>
            <a:chExt cx="4017272" cy="494919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13934" y="9525"/>
              <a:ext cx="3989422" cy="475869"/>
            </a:xfrm>
            <a:custGeom>
              <a:avLst/>
              <a:gdLst/>
              <a:ahLst/>
              <a:cxnLst/>
              <a:rect r="r" b="b" t="t" l="l"/>
              <a:pathLst>
                <a:path h="475869" w="3989422">
                  <a:moveTo>
                    <a:pt x="0" y="0"/>
                  </a:moveTo>
                  <a:lnTo>
                    <a:pt x="3989422" y="0"/>
                  </a:lnTo>
                  <a:lnTo>
                    <a:pt x="3989422" y="475869"/>
                  </a:lnTo>
                  <a:lnTo>
                    <a:pt x="0" y="475869"/>
                  </a:lnTo>
                  <a:close/>
                </a:path>
              </a:pathLst>
            </a:custGeom>
            <a:solidFill>
              <a:srgbClr val="1D1702"/>
            </a:solidFill>
          </p:spPr>
        </p:sp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4017285" cy="494919"/>
            </a:xfrm>
            <a:custGeom>
              <a:avLst/>
              <a:gdLst/>
              <a:ahLst/>
              <a:cxnLst/>
              <a:rect r="r" b="b" t="t" l="l"/>
              <a:pathLst>
                <a:path h="494919" w="4017285">
                  <a:moveTo>
                    <a:pt x="13934" y="0"/>
                  </a:moveTo>
                  <a:lnTo>
                    <a:pt x="4003356" y="0"/>
                  </a:lnTo>
                  <a:cubicBezTo>
                    <a:pt x="4010974" y="0"/>
                    <a:pt x="4017285" y="4318"/>
                    <a:pt x="4017285" y="9525"/>
                  </a:cubicBezTo>
                  <a:lnTo>
                    <a:pt x="4017285" y="485394"/>
                  </a:lnTo>
                  <a:cubicBezTo>
                    <a:pt x="4017285" y="490601"/>
                    <a:pt x="4010974" y="494919"/>
                    <a:pt x="4003356" y="494919"/>
                  </a:cubicBezTo>
                  <a:lnTo>
                    <a:pt x="13934" y="494919"/>
                  </a:lnTo>
                  <a:cubicBezTo>
                    <a:pt x="6317" y="494919"/>
                    <a:pt x="0" y="490601"/>
                    <a:pt x="0" y="485394"/>
                  </a:cubicBezTo>
                  <a:lnTo>
                    <a:pt x="0" y="9525"/>
                  </a:lnTo>
                  <a:cubicBezTo>
                    <a:pt x="0" y="4318"/>
                    <a:pt x="6317" y="0"/>
                    <a:pt x="13934" y="0"/>
                  </a:cubicBezTo>
                  <a:moveTo>
                    <a:pt x="13934" y="19050"/>
                  </a:moveTo>
                  <a:lnTo>
                    <a:pt x="13934" y="9525"/>
                  </a:lnTo>
                  <a:lnTo>
                    <a:pt x="27868" y="9525"/>
                  </a:lnTo>
                  <a:lnTo>
                    <a:pt x="27868" y="485394"/>
                  </a:lnTo>
                  <a:lnTo>
                    <a:pt x="13934" y="485394"/>
                  </a:lnTo>
                  <a:lnTo>
                    <a:pt x="13934" y="475869"/>
                  </a:lnTo>
                  <a:lnTo>
                    <a:pt x="4003356" y="475869"/>
                  </a:lnTo>
                  <a:lnTo>
                    <a:pt x="4003356" y="485394"/>
                  </a:lnTo>
                  <a:lnTo>
                    <a:pt x="3989422" y="485394"/>
                  </a:lnTo>
                  <a:lnTo>
                    <a:pt x="3989422" y="9525"/>
                  </a:lnTo>
                  <a:lnTo>
                    <a:pt x="4003356" y="9525"/>
                  </a:lnTo>
                  <a:lnTo>
                    <a:pt x="4003356" y="19050"/>
                  </a:lnTo>
                  <a:lnTo>
                    <a:pt x="13934" y="19050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sp>
        <p:nvSpPr>
          <p:cNvPr name="TextBox 72" id="72"/>
          <p:cNvSpPr txBox="true"/>
          <p:nvPr/>
        </p:nvSpPr>
        <p:spPr>
          <a:xfrm rot="0">
            <a:off x="6953021" y="8416909"/>
            <a:ext cx="2401765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475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Needs HFT tools</a:t>
            </a:r>
          </a:p>
        </p:txBody>
      </p:sp>
      <p:grpSp>
        <p:nvGrpSpPr>
          <p:cNvPr name="Group 73" id="73"/>
          <p:cNvGrpSpPr/>
          <p:nvPr/>
        </p:nvGrpSpPr>
        <p:grpSpPr>
          <a:xfrm rot="0">
            <a:off x="6714896" y="8948971"/>
            <a:ext cx="3012954" cy="371189"/>
            <a:chOff x="0" y="0"/>
            <a:chExt cx="4017272" cy="494919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13934" y="9525"/>
              <a:ext cx="3989422" cy="475869"/>
            </a:xfrm>
            <a:custGeom>
              <a:avLst/>
              <a:gdLst/>
              <a:ahLst/>
              <a:cxnLst/>
              <a:rect r="r" b="b" t="t" l="l"/>
              <a:pathLst>
                <a:path h="475869" w="3989422">
                  <a:moveTo>
                    <a:pt x="0" y="0"/>
                  </a:moveTo>
                  <a:lnTo>
                    <a:pt x="3989422" y="0"/>
                  </a:lnTo>
                  <a:lnTo>
                    <a:pt x="3989422" y="475869"/>
                  </a:lnTo>
                  <a:lnTo>
                    <a:pt x="0" y="475869"/>
                  </a:lnTo>
                  <a:close/>
                </a:path>
              </a:pathLst>
            </a:custGeom>
            <a:solidFill>
              <a:srgbClr val="09121C"/>
            </a:solidFill>
          </p:spPr>
        </p:sp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4017285" cy="494919"/>
            </a:xfrm>
            <a:custGeom>
              <a:avLst/>
              <a:gdLst/>
              <a:ahLst/>
              <a:cxnLst/>
              <a:rect r="r" b="b" t="t" l="l"/>
              <a:pathLst>
                <a:path h="494919" w="4017285">
                  <a:moveTo>
                    <a:pt x="13934" y="0"/>
                  </a:moveTo>
                  <a:lnTo>
                    <a:pt x="4003356" y="0"/>
                  </a:lnTo>
                  <a:cubicBezTo>
                    <a:pt x="4010974" y="0"/>
                    <a:pt x="4017285" y="4318"/>
                    <a:pt x="4017285" y="9525"/>
                  </a:cubicBezTo>
                  <a:lnTo>
                    <a:pt x="4017285" y="485394"/>
                  </a:lnTo>
                  <a:cubicBezTo>
                    <a:pt x="4017285" y="490601"/>
                    <a:pt x="4010974" y="494919"/>
                    <a:pt x="4003356" y="494919"/>
                  </a:cubicBezTo>
                  <a:lnTo>
                    <a:pt x="13934" y="494919"/>
                  </a:lnTo>
                  <a:cubicBezTo>
                    <a:pt x="6317" y="494919"/>
                    <a:pt x="0" y="490601"/>
                    <a:pt x="0" y="485394"/>
                  </a:cubicBezTo>
                  <a:lnTo>
                    <a:pt x="0" y="9525"/>
                  </a:lnTo>
                  <a:cubicBezTo>
                    <a:pt x="0" y="4318"/>
                    <a:pt x="6317" y="0"/>
                    <a:pt x="13934" y="0"/>
                  </a:cubicBezTo>
                  <a:moveTo>
                    <a:pt x="13934" y="19050"/>
                  </a:moveTo>
                  <a:lnTo>
                    <a:pt x="13934" y="9525"/>
                  </a:lnTo>
                  <a:lnTo>
                    <a:pt x="27868" y="9525"/>
                  </a:lnTo>
                  <a:lnTo>
                    <a:pt x="27868" y="485394"/>
                  </a:lnTo>
                  <a:lnTo>
                    <a:pt x="13934" y="485394"/>
                  </a:lnTo>
                  <a:lnTo>
                    <a:pt x="13934" y="475869"/>
                  </a:lnTo>
                  <a:lnTo>
                    <a:pt x="4003356" y="475869"/>
                  </a:lnTo>
                  <a:lnTo>
                    <a:pt x="4003356" y="485394"/>
                  </a:lnTo>
                  <a:lnTo>
                    <a:pt x="3989422" y="485394"/>
                  </a:lnTo>
                  <a:lnTo>
                    <a:pt x="3989422" y="9525"/>
                  </a:lnTo>
                  <a:lnTo>
                    <a:pt x="4003356" y="9525"/>
                  </a:lnTo>
                  <a:lnTo>
                    <a:pt x="4003356" y="19050"/>
                  </a:lnTo>
                  <a:lnTo>
                    <a:pt x="13934" y="19050"/>
                  </a:lnTo>
                  <a:close/>
                </a:path>
              </a:pathLst>
            </a:custGeom>
            <a:solidFill>
              <a:srgbClr val="4E9AF1"/>
            </a:solidFill>
          </p:spPr>
        </p:sp>
      </p:grpSp>
      <p:sp>
        <p:nvSpPr>
          <p:cNvPr name="TextBox 76" id="76"/>
          <p:cNvSpPr txBox="true"/>
          <p:nvPr/>
        </p:nvSpPr>
        <p:spPr>
          <a:xfrm rot="0">
            <a:off x="6954803" y="8915607"/>
            <a:ext cx="162391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4E9AF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Scalping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97725" cy="10295039"/>
            <a:chOff x="0" y="0"/>
            <a:chExt cx="24396967" cy="137267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96954" cy="13726668"/>
            </a:xfrm>
            <a:custGeom>
              <a:avLst/>
              <a:gdLst/>
              <a:ahLst/>
              <a:cxnLst/>
              <a:rect r="r" b="b" t="t" l="l"/>
              <a:pathLst>
                <a:path h="13726668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13726668"/>
                  </a:lnTo>
                  <a:lnTo>
                    <a:pt x="0" y="13726668"/>
                  </a:lnTo>
                  <a:close/>
                </a:path>
              </a:pathLst>
            </a:custGeom>
            <a:solidFill>
              <a:srgbClr val="0A0C1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97725" cy="1647206"/>
            <a:chOff x="0" y="0"/>
            <a:chExt cx="24396967" cy="219627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96954" cy="2196338"/>
            </a:xfrm>
            <a:custGeom>
              <a:avLst/>
              <a:gdLst/>
              <a:ahLst/>
              <a:cxnLst/>
              <a:rect r="r" b="b" t="t" l="l"/>
              <a:pathLst>
                <a:path h="2196338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2196338"/>
                  </a:lnTo>
                  <a:lnTo>
                    <a:pt x="0" y="2196338"/>
                  </a:lnTo>
                  <a:close/>
                </a:path>
              </a:pathLst>
            </a:custGeom>
            <a:solidFill>
              <a:srgbClr val="111318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77773" y="412390"/>
            <a:ext cx="5307806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02 — THE LEGENDS (CONT.)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7773" y="936803"/>
            <a:ext cx="16289188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MORE SUCCESSFUL TRADERS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77773" y="1851203"/>
            <a:ext cx="1217116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Different styles, same discipline — pattern recognition, risk control, emotional mastery.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492740" y="2392642"/>
            <a:ext cx="5647020" cy="7362863"/>
            <a:chOff x="0" y="0"/>
            <a:chExt cx="7529360" cy="981715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700" y="12700"/>
              <a:ext cx="7503922" cy="9791700"/>
            </a:xfrm>
            <a:custGeom>
              <a:avLst/>
              <a:gdLst/>
              <a:ahLst/>
              <a:cxnLst/>
              <a:rect r="r" b="b" t="t" l="l"/>
              <a:pathLst>
                <a:path h="9791700" w="7503922">
                  <a:moveTo>
                    <a:pt x="0" y="0"/>
                  </a:moveTo>
                  <a:lnTo>
                    <a:pt x="7503922" y="0"/>
                  </a:lnTo>
                  <a:lnTo>
                    <a:pt x="7503922" y="9791700"/>
                  </a:lnTo>
                  <a:lnTo>
                    <a:pt x="0" y="9791700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529322" cy="9817100"/>
            </a:xfrm>
            <a:custGeom>
              <a:avLst/>
              <a:gdLst/>
              <a:ahLst/>
              <a:cxnLst/>
              <a:rect r="r" b="b" t="t" l="l"/>
              <a:pathLst>
                <a:path h="9817100" w="7529322">
                  <a:moveTo>
                    <a:pt x="12700" y="0"/>
                  </a:moveTo>
                  <a:lnTo>
                    <a:pt x="7516622" y="0"/>
                  </a:lnTo>
                  <a:cubicBezTo>
                    <a:pt x="7523607" y="0"/>
                    <a:pt x="7529322" y="5715"/>
                    <a:pt x="7529322" y="12700"/>
                  </a:cubicBezTo>
                  <a:lnTo>
                    <a:pt x="7529322" y="9804400"/>
                  </a:lnTo>
                  <a:cubicBezTo>
                    <a:pt x="7529322" y="9811385"/>
                    <a:pt x="7523607" y="9817100"/>
                    <a:pt x="7516622" y="9817100"/>
                  </a:cubicBezTo>
                  <a:lnTo>
                    <a:pt x="12700" y="9817100"/>
                  </a:lnTo>
                  <a:cubicBezTo>
                    <a:pt x="5715" y="9817100"/>
                    <a:pt x="0" y="9811385"/>
                    <a:pt x="0" y="98044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804400"/>
                  </a:lnTo>
                  <a:lnTo>
                    <a:pt x="12700" y="9804400"/>
                  </a:lnTo>
                  <a:lnTo>
                    <a:pt x="12700" y="9791700"/>
                  </a:lnTo>
                  <a:lnTo>
                    <a:pt x="7516622" y="9791700"/>
                  </a:lnTo>
                  <a:lnTo>
                    <a:pt x="7516622" y="9804400"/>
                  </a:lnTo>
                  <a:lnTo>
                    <a:pt x="7503922" y="9804400"/>
                  </a:lnTo>
                  <a:lnTo>
                    <a:pt x="7503922" y="12700"/>
                  </a:lnTo>
                  <a:lnTo>
                    <a:pt x="7516622" y="12700"/>
                  </a:lnTo>
                  <a:lnTo>
                    <a:pt x="751662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438560" y="2413178"/>
            <a:ext cx="5647020" cy="7362863"/>
            <a:chOff x="0" y="0"/>
            <a:chExt cx="7529360" cy="981715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2700" y="12700"/>
              <a:ext cx="7503922" cy="9791700"/>
            </a:xfrm>
            <a:custGeom>
              <a:avLst/>
              <a:gdLst/>
              <a:ahLst/>
              <a:cxnLst/>
              <a:rect r="r" b="b" t="t" l="l"/>
              <a:pathLst>
                <a:path h="9791700" w="7503922">
                  <a:moveTo>
                    <a:pt x="0" y="0"/>
                  </a:moveTo>
                  <a:lnTo>
                    <a:pt x="7503922" y="0"/>
                  </a:lnTo>
                  <a:lnTo>
                    <a:pt x="7503922" y="9791700"/>
                  </a:lnTo>
                  <a:lnTo>
                    <a:pt x="0" y="9791700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529322" cy="9817100"/>
            </a:xfrm>
            <a:custGeom>
              <a:avLst/>
              <a:gdLst/>
              <a:ahLst/>
              <a:cxnLst/>
              <a:rect r="r" b="b" t="t" l="l"/>
              <a:pathLst>
                <a:path h="9817100" w="7529322">
                  <a:moveTo>
                    <a:pt x="12700" y="0"/>
                  </a:moveTo>
                  <a:lnTo>
                    <a:pt x="7516622" y="0"/>
                  </a:lnTo>
                  <a:cubicBezTo>
                    <a:pt x="7523607" y="0"/>
                    <a:pt x="7529322" y="5715"/>
                    <a:pt x="7529322" y="12700"/>
                  </a:cubicBezTo>
                  <a:lnTo>
                    <a:pt x="7529322" y="9804400"/>
                  </a:lnTo>
                  <a:cubicBezTo>
                    <a:pt x="7529322" y="9811385"/>
                    <a:pt x="7523607" y="9817100"/>
                    <a:pt x="7516622" y="9817100"/>
                  </a:cubicBezTo>
                  <a:lnTo>
                    <a:pt x="12700" y="9817100"/>
                  </a:lnTo>
                  <a:cubicBezTo>
                    <a:pt x="5715" y="9817100"/>
                    <a:pt x="0" y="9811385"/>
                    <a:pt x="0" y="98044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804400"/>
                  </a:lnTo>
                  <a:lnTo>
                    <a:pt x="12700" y="9804400"/>
                  </a:lnTo>
                  <a:lnTo>
                    <a:pt x="12700" y="9791700"/>
                  </a:lnTo>
                  <a:lnTo>
                    <a:pt x="7516622" y="9791700"/>
                  </a:lnTo>
                  <a:lnTo>
                    <a:pt x="7516622" y="9804400"/>
                  </a:lnTo>
                  <a:lnTo>
                    <a:pt x="7503922" y="9804400"/>
                  </a:lnTo>
                  <a:lnTo>
                    <a:pt x="7503922" y="12700"/>
                  </a:lnTo>
                  <a:lnTo>
                    <a:pt x="7516622" y="12700"/>
                  </a:lnTo>
                  <a:lnTo>
                    <a:pt x="751662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480431" y="2402176"/>
            <a:ext cx="82363" cy="7343794"/>
            <a:chOff x="0" y="0"/>
            <a:chExt cx="109817" cy="979172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9855" cy="9791700"/>
            </a:xfrm>
            <a:custGeom>
              <a:avLst/>
              <a:gdLst/>
              <a:ahLst/>
              <a:cxnLst/>
              <a:rect r="r" b="b" t="t" l="l"/>
              <a:pathLst>
                <a:path h="9791700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9791700"/>
                  </a:lnTo>
                  <a:lnTo>
                    <a:pt x="0" y="9791700"/>
                  </a:lnTo>
                  <a:close/>
                </a:path>
              </a:pathLst>
            </a:custGeom>
            <a:solidFill>
              <a:srgbClr val="A855F7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846411" y="2496360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#4 MOMENTUM PRO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6411" y="2891352"/>
            <a:ext cx="4896012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ROSS CAMERON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46411" y="3498409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🚀 Warrior Trading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46411" y="4053354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A855F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MOMENTUM — SMALL CAPS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46411" y="4710579"/>
            <a:ext cx="4896012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Turned a $583 account into over $10 million. Trades small-cap stocks under $20 with high volume and momentum. Focuses on the opening 9:30–11AM window. Posts ALL trades publicly for transparency — the most documented real trader online.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747817" y="8025279"/>
            <a:ext cx="3012954" cy="1249699"/>
            <a:chOff x="0" y="0"/>
            <a:chExt cx="4017272" cy="1666265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4017272" cy="494919"/>
              <a:chOff x="0" y="0"/>
              <a:chExt cx="4017272" cy="494919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14771" y="9525"/>
                <a:ext cx="3987750" cy="475869"/>
              </a:xfrm>
              <a:custGeom>
                <a:avLst/>
                <a:gdLst/>
                <a:ahLst/>
                <a:cxnLst/>
                <a:rect r="r" b="b" t="t" l="l"/>
                <a:pathLst>
                  <a:path h="475869" w="3987750">
                    <a:moveTo>
                      <a:pt x="0" y="0"/>
                    </a:moveTo>
                    <a:lnTo>
                      <a:pt x="3987750" y="0"/>
                    </a:lnTo>
                    <a:lnTo>
                      <a:pt x="3987750" y="475869"/>
                    </a:lnTo>
                    <a:lnTo>
                      <a:pt x="0" y="475869"/>
                    </a:lnTo>
                    <a:close/>
                  </a:path>
                </a:pathLst>
              </a:custGeom>
              <a:solidFill>
                <a:srgbClr val="00180F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017285" cy="494919"/>
              </a:xfrm>
              <a:custGeom>
                <a:avLst/>
                <a:gdLst/>
                <a:ahLst/>
                <a:cxnLst/>
                <a:rect r="r" b="b" t="t" l="l"/>
                <a:pathLst>
                  <a:path h="494919" w="4017285">
                    <a:moveTo>
                      <a:pt x="14771" y="0"/>
                    </a:moveTo>
                    <a:lnTo>
                      <a:pt x="4002521" y="0"/>
                    </a:lnTo>
                    <a:cubicBezTo>
                      <a:pt x="4010596" y="0"/>
                      <a:pt x="4017285" y="4318"/>
                      <a:pt x="4017285" y="9525"/>
                    </a:cubicBezTo>
                    <a:lnTo>
                      <a:pt x="4017285" y="485394"/>
                    </a:lnTo>
                    <a:cubicBezTo>
                      <a:pt x="4017285" y="490601"/>
                      <a:pt x="4010596" y="494919"/>
                      <a:pt x="4002521" y="494919"/>
                    </a:cubicBezTo>
                    <a:lnTo>
                      <a:pt x="14771" y="494919"/>
                    </a:lnTo>
                    <a:cubicBezTo>
                      <a:pt x="6696" y="494919"/>
                      <a:pt x="0" y="490601"/>
                      <a:pt x="0" y="485394"/>
                    </a:cubicBezTo>
                    <a:lnTo>
                      <a:pt x="0" y="9525"/>
                    </a:lnTo>
                    <a:cubicBezTo>
                      <a:pt x="0" y="4318"/>
                      <a:pt x="6696" y="0"/>
                      <a:pt x="14771" y="0"/>
                    </a:cubicBezTo>
                    <a:moveTo>
                      <a:pt x="14771" y="19050"/>
                    </a:moveTo>
                    <a:lnTo>
                      <a:pt x="14771" y="9525"/>
                    </a:lnTo>
                    <a:lnTo>
                      <a:pt x="29542" y="9525"/>
                    </a:lnTo>
                    <a:lnTo>
                      <a:pt x="29542" y="485394"/>
                    </a:lnTo>
                    <a:lnTo>
                      <a:pt x="14771" y="485394"/>
                    </a:lnTo>
                    <a:lnTo>
                      <a:pt x="14771" y="475869"/>
                    </a:lnTo>
                    <a:lnTo>
                      <a:pt x="4002521" y="475869"/>
                    </a:lnTo>
                    <a:lnTo>
                      <a:pt x="4002521" y="485394"/>
                    </a:lnTo>
                    <a:lnTo>
                      <a:pt x="3987750" y="485394"/>
                    </a:lnTo>
                    <a:lnTo>
                      <a:pt x="3987750" y="9525"/>
                    </a:lnTo>
                    <a:lnTo>
                      <a:pt x="4002521" y="9525"/>
                    </a:lnTo>
                    <a:lnTo>
                      <a:pt x="4002521" y="19050"/>
                    </a:lnTo>
                    <a:lnTo>
                      <a:pt x="14771" y="19050"/>
                    </a:lnTo>
                    <a:close/>
                  </a:path>
                </a:pathLst>
              </a:custGeom>
              <a:solidFill>
                <a:srgbClr val="00D084"/>
              </a:solidFill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0" y="585673"/>
              <a:ext cx="4017272" cy="494919"/>
              <a:chOff x="0" y="0"/>
              <a:chExt cx="4017272" cy="494919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13934" y="9525"/>
                <a:ext cx="3989422" cy="475869"/>
              </a:xfrm>
              <a:custGeom>
                <a:avLst/>
                <a:gdLst/>
                <a:ahLst/>
                <a:cxnLst/>
                <a:rect r="r" b="b" t="t" l="l"/>
                <a:pathLst>
                  <a:path h="475869" w="3989422">
                    <a:moveTo>
                      <a:pt x="0" y="0"/>
                    </a:moveTo>
                    <a:lnTo>
                      <a:pt x="3989422" y="0"/>
                    </a:lnTo>
                    <a:lnTo>
                      <a:pt x="3989422" y="475869"/>
                    </a:lnTo>
                    <a:lnTo>
                      <a:pt x="0" y="475869"/>
                    </a:lnTo>
                    <a:close/>
                  </a:path>
                </a:pathLst>
              </a:custGeom>
              <a:solidFill>
                <a:srgbClr val="1D1702"/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4017285" cy="494919"/>
              </a:xfrm>
              <a:custGeom>
                <a:avLst/>
                <a:gdLst/>
                <a:ahLst/>
                <a:cxnLst/>
                <a:rect r="r" b="b" t="t" l="l"/>
                <a:pathLst>
                  <a:path h="494919" w="4017285">
                    <a:moveTo>
                      <a:pt x="13934" y="0"/>
                    </a:moveTo>
                    <a:lnTo>
                      <a:pt x="4003356" y="0"/>
                    </a:lnTo>
                    <a:cubicBezTo>
                      <a:pt x="4010974" y="0"/>
                      <a:pt x="4017285" y="4318"/>
                      <a:pt x="4017285" y="9525"/>
                    </a:cubicBezTo>
                    <a:lnTo>
                      <a:pt x="4017285" y="485394"/>
                    </a:lnTo>
                    <a:cubicBezTo>
                      <a:pt x="4017285" y="490601"/>
                      <a:pt x="4010974" y="494919"/>
                      <a:pt x="4003356" y="494919"/>
                    </a:cubicBezTo>
                    <a:lnTo>
                      <a:pt x="13934" y="494919"/>
                    </a:lnTo>
                    <a:cubicBezTo>
                      <a:pt x="6317" y="494919"/>
                      <a:pt x="0" y="490601"/>
                      <a:pt x="0" y="485394"/>
                    </a:cubicBezTo>
                    <a:lnTo>
                      <a:pt x="0" y="9525"/>
                    </a:lnTo>
                    <a:cubicBezTo>
                      <a:pt x="0" y="4318"/>
                      <a:pt x="6317" y="0"/>
                      <a:pt x="13934" y="0"/>
                    </a:cubicBezTo>
                    <a:moveTo>
                      <a:pt x="13934" y="19050"/>
                    </a:moveTo>
                    <a:lnTo>
                      <a:pt x="13934" y="9525"/>
                    </a:lnTo>
                    <a:lnTo>
                      <a:pt x="27868" y="9525"/>
                    </a:lnTo>
                    <a:lnTo>
                      <a:pt x="27868" y="485394"/>
                    </a:lnTo>
                    <a:lnTo>
                      <a:pt x="13934" y="485394"/>
                    </a:lnTo>
                    <a:lnTo>
                      <a:pt x="13934" y="475869"/>
                    </a:lnTo>
                    <a:lnTo>
                      <a:pt x="4003356" y="475869"/>
                    </a:lnTo>
                    <a:lnTo>
                      <a:pt x="4003356" y="485394"/>
                    </a:lnTo>
                    <a:lnTo>
                      <a:pt x="3989422" y="485394"/>
                    </a:lnTo>
                    <a:lnTo>
                      <a:pt x="3989422" y="9525"/>
                    </a:lnTo>
                    <a:lnTo>
                      <a:pt x="4003356" y="9525"/>
                    </a:lnTo>
                    <a:lnTo>
                      <a:pt x="4003356" y="19050"/>
                    </a:lnTo>
                    <a:lnTo>
                      <a:pt x="13934" y="19050"/>
                    </a:lnTo>
                    <a:close/>
                  </a:path>
                </a:pathLst>
              </a:custGeom>
              <a:solidFill>
                <a:srgbClr val="F5C518"/>
              </a:solidFill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0" y="1171346"/>
              <a:ext cx="4017272" cy="494919"/>
              <a:chOff x="0" y="0"/>
              <a:chExt cx="4017272" cy="494919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13934" y="9525"/>
                <a:ext cx="3989422" cy="475869"/>
              </a:xfrm>
              <a:custGeom>
                <a:avLst/>
                <a:gdLst/>
                <a:ahLst/>
                <a:cxnLst/>
                <a:rect r="r" b="b" t="t" l="l"/>
                <a:pathLst>
                  <a:path h="475869" w="3989422">
                    <a:moveTo>
                      <a:pt x="0" y="0"/>
                    </a:moveTo>
                    <a:lnTo>
                      <a:pt x="3989422" y="0"/>
                    </a:lnTo>
                    <a:lnTo>
                      <a:pt x="3989422" y="475869"/>
                    </a:lnTo>
                    <a:lnTo>
                      <a:pt x="0" y="475869"/>
                    </a:lnTo>
                    <a:close/>
                  </a:path>
                </a:pathLst>
              </a:custGeom>
              <a:solidFill>
                <a:srgbClr val="09121C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4017285" cy="494919"/>
              </a:xfrm>
              <a:custGeom>
                <a:avLst/>
                <a:gdLst/>
                <a:ahLst/>
                <a:cxnLst/>
                <a:rect r="r" b="b" t="t" l="l"/>
                <a:pathLst>
                  <a:path h="494919" w="4017285">
                    <a:moveTo>
                      <a:pt x="13934" y="0"/>
                    </a:moveTo>
                    <a:lnTo>
                      <a:pt x="4003356" y="0"/>
                    </a:lnTo>
                    <a:cubicBezTo>
                      <a:pt x="4010974" y="0"/>
                      <a:pt x="4017285" y="4318"/>
                      <a:pt x="4017285" y="9525"/>
                    </a:cubicBezTo>
                    <a:lnTo>
                      <a:pt x="4017285" y="485394"/>
                    </a:lnTo>
                    <a:cubicBezTo>
                      <a:pt x="4017285" y="490601"/>
                      <a:pt x="4010974" y="494919"/>
                      <a:pt x="4003356" y="494919"/>
                    </a:cubicBezTo>
                    <a:lnTo>
                      <a:pt x="13934" y="494919"/>
                    </a:lnTo>
                    <a:cubicBezTo>
                      <a:pt x="6317" y="494919"/>
                      <a:pt x="0" y="490601"/>
                      <a:pt x="0" y="485394"/>
                    </a:cubicBezTo>
                    <a:lnTo>
                      <a:pt x="0" y="9525"/>
                    </a:lnTo>
                    <a:cubicBezTo>
                      <a:pt x="0" y="4318"/>
                      <a:pt x="6317" y="0"/>
                      <a:pt x="13934" y="0"/>
                    </a:cubicBezTo>
                    <a:moveTo>
                      <a:pt x="13934" y="19050"/>
                    </a:moveTo>
                    <a:lnTo>
                      <a:pt x="13934" y="9525"/>
                    </a:lnTo>
                    <a:lnTo>
                      <a:pt x="27868" y="9525"/>
                    </a:lnTo>
                    <a:lnTo>
                      <a:pt x="27868" y="485394"/>
                    </a:lnTo>
                    <a:lnTo>
                      <a:pt x="13934" y="485394"/>
                    </a:lnTo>
                    <a:lnTo>
                      <a:pt x="13934" y="475869"/>
                    </a:lnTo>
                    <a:lnTo>
                      <a:pt x="4003356" y="475869"/>
                    </a:lnTo>
                    <a:lnTo>
                      <a:pt x="4003356" y="485394"/>
                    </a:lnTo>
                    <a:lnTo>
                      <a:pt x="3989422" y="485394"/>
                    </a:lnTo>
                    <a:lnTo>
                      <a:pt x="3989422" y="9525"/>
                    </a:lnTo>
                    <a:lnTo>
                      <a:pt x="4003356" y="9525"/>
                    </a:lnTo>
                    <a:lnTo>
                      <a:pt x="4003356" y="19050"/>
                    </a:lnTo>
                    <a:lnTo>
                      <a:pt x="13934" y="19050"/>
                    </a:lnTo>
                    <a:close/>
                  </a:path>
                </a:pathLst>
              </a:custGeom>
              <a:solidFill>
                <a:srgbClr val="4E9AF1"/>
              </a:solidFill>
            </p:spPr>
          </p:sp>
        </p:grpSp>
      </p:grpSp>
      <p:sp>
        <p:nvSpPr>
          <p:cNvPr name="TextBox 32" id="32"/>
          <p:cNvSpPr txBox="true"/>
          <p:nvPr/>
        </p:nvSpPr>
        <p:spPr>
          <a:xfrm rot="0">
            <a:off x="983675" y="8865603"/>
            <a:ext cx="2610383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4E9AF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Small-cap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83675" y="8416766"/>
            <a:ext cx="315957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Most transparent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28700" y="7977654"/>
            <a:ext cx="2732071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$583 → $10M+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6451559" y="2402176"/>
            <a:ext cx="82363" cy="7343794"/>
            <a:chOff x="0" y="0"/>
            <a:chExt cx="109817" cy="979172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9855" cy="9791700"/>
            </a:xfrm>
            <a:custGeom>
              <a:avLst/>
              <a:gdLst/>
              <a:ahLst/>
              <a:cxnLst/>
              <a:rect r="r" b="b" t="t" l="l"/>
              <a:pathLst>
                <a:path h="9791700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9791700"/>
                  </a:lnTo>
                  <a:lnTo>
                    <a:pt x="0" y="9791700"/>
                  </a:lnTo>
                  <a:close/>
                </a:path>
              </a:pathLst>
            </a:custGeom>
            <a:solidFill>
              <a:srgbClr val="A855F7"/>
            </a:solidFill>
          </p:spPr>
        </p:sp>
      </p:grpSp>
      <p:sp>
        <p:nvSpPr>
          <p:cNvPr name="TextBox 37" id="37"/>
          <p:cNvSpPr txBox="true"/>
          <p:nvPr/>
        </p:nvSpPr>
        <p:spPr>
          <a:xfrm rot="0">
            <a:off x="6817538" y="2496360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#5 QUANT LEGEND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817538" y="2891352"/>
            <a:ext cx="4896012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JIM SIMONS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817538" y="3498409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🔬 The Quant King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817538" y="4053354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A855F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ALGORITHMIC / QUANTITATIVE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817538" y="4710579"/>
            <a:ext cx="4896012" cy="301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Former mathematician who founded Renaissance Technologies. His Medallion Fund achieved ~66% avg annual returns before fees. Used complex mathematical models to find patterns. Proved data-driven, systematic trading crushes human-only approaches.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6922051" y="8177679"/>
            <a:ext cx="3012954" cy="1249699"/>
            <a:chOff x="0" y="0"/>
            <a:chExt cx="4017272" cy="1666265"/>
          </a:xfrm>
        </p:grpSpPr>
        <p:grpSp>
          <p:nvGrpSpPr>
            <p:cNvPr name="Group 43" id="43"/>
            <p:cNvGrpSpPr/>
            <p:nvPr/>
          </p:nvGrpSpPr>
          <p:grpSpPr>
            <a:xfrm rot="0">
              <a:off x="0" y="0"/>
              <a:ext cx="4017272" cy="494919"/>
              <a:chOff x="0" y="0"/>
              <a:chExt cx="4017272" cy="494919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14771" y="9525"/>
                <a:ext cx="3987750" cy="475869"/>
              </a:xfrm>
              <a:custGeom>
                <a:avLst/>
                <a:gdLst/>
                <a:ahLst/>
                <a:cxnLst/>
                <a:rect r="r" b="b" t="t" l="l"/>
                <a:pathLst>
                  <a:path h="475869" w="3987750">
                    <a:moveTo>
                      <a:pt x="0" y="0"/>
                    </a:moveTo>
                    <a:lnTo>
                      <a:pt x="3987750" y="0"/>
                    </a:lnTo>
                    <a:lnTo>
                      <a:pt x="3987750" y="475869"/>
                    </a:lnTo>
                    <a:lnTo>
                      <a:pt x="0" y="475869"/>
                    </a:lnTo>
                    <a:close/>
                  </a:path>
                </a:pathLst>
              </a:custGeom>
              <a:solidFill>
                <a:srgbClr val="00180F"/>
              </a:solidFill>
            </p:spPr>
          </p:sp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4017285" cy="494919"/>
              </a:xfrm>
              <a:custGeom>
                <a:avLst/>
                <a:gdLst/>
                <a:ahLst/>
                <a:cxnLst/>
                <a:rect r="r" b="b" t="t" l="l"/>
                <a:pathLst>
                  <a:path h="494919" w="4017285">
                    <a:moveTo>
                      <a:pt x="14771" y="0"/>
                    </a:moveTo>
                    <a:lnTo>
                      <a:pt x="4002521" y="0"/>
                    </a:lnTo>
                    <a:cubicBezTo>
                      <a:pt x="4010596" y="0"/>
                      <a:pt x="4017285" y="4318"/>
                      <a:pt x="4017285" y="9525"/>
                    </a:cubicBezTo>
                    <a:lnTo>
                      <a:pt x="4017285" y="485394"/>
                    </a:lnTo>
                    <a:cubicBezTo>
                      <a:pt x="4017285" y="490601"/>
                      <a:pt x="4010596" y="494919"/>
                      <a:pt x="4002521" y="494919"/>
                    </a:cubicBezTo>
                    <a:lnTo>
                      <a:pt x="14771" y="494919"/>
                    </a:lnTo>
                    <a:cubicBezTo>
                      <a:pt x="6696" y="494919"/>
                      <a:pt x="0" y="490601"/>
                      <a:pt x="0" y="485394"/>
                    </a:cubicBezTo>
                    <a:lnTo>
                      <a:pt x="0" y="9525"/>
                    </a:lnTo>
                    <a:cubicBezTo>
                      <a:pt x="0" y="4318"/>
                      <a:pt x="6696" y="0"/>
                      <a:pt x="14771" y="0"/>
                    </a:cubicBezTo>
                    <a:moveTo>
                      <a:pt x="14771" y="19050"/>
                    </a:moveTo>
                    <a:lnTo>
                      <a:pt x="14771" y="9525"/>
                    </a:lnTo>
                    <a:lnTo>
                      <a:pt x="29542" y="9525"/>
                    </a:lnTo>
                    <a:lnTo>
                      <a:pt x="29542" y="485394"/>
                    </a:lnTo>
                    <a:lnTo>
                      <a:pt x="14771" y="485394"/>
                    </a:lnTo>
                    <a:lnTo>
                      <a:pt x="14771" y="475869"/>
                    </a:lnTo>
                    <a:lnTo>
                      <a:pt x="4002521" y="475869"/>
                    </a:lnTo>
                    <a:lnTo>
                      <a:pt x="4002521" y="485394"/>
                    </a:lnTo>
                    <a:lnTo>
                      <a:pt x="3987750" y="485394"/>
                    </a:lnTo>
                    <a:lnTo>
                      <a:pt x="3987750" y="9525"/>
                    </a:lnTo>
                    <a:lnTo>
                      <a:pt x="4002521" y="9525"/>
                    </a:lnTo>
                    <a:lnTo>
                      <a:pt x="4002521" y="19050"/>
                    </a:lnTo>
                    <a:lnTo>
                      <a:pt x="14771" y="19050"/>
                    </a:lnTo>
                    <a:close/>
                  </a:path>
                </a:pathLst>
              </a:custGeom>
              <a:solidFill>
                <a:srgbClr val="00D084"/>
              </a:solidFill>
            </p:spPr>
          </p:sp>
        </p:grpSp>
        <p:grpSp>
          <p:nvGrpSpPr>
            <p:cNvPr name="Group 46" id="46"/>
            <p:cNvGrpSpPr/>
            <p:nvPr/>
          </p:nvGrpSpPr>
          <p:grpSpPr>
            <a:xfrm rot="0">
              <a:off x="0" y="585673"/>
              <a:ext cx="4017272" cy="494919"/>
              <a:chOff x="0" y="0"/>
              <a:chExt cx="4017272" cy="494919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13934" y="9525"/>
                <a:ext cx="3989422" cy="475869"/>
              </a:xfrm>
              <a:custGeom>
                <a:avLst/>
                <a:gdLst/>
                <a:ahLst/>
                <a:cxnLst/>
                <a:rect r="r" b="b" t="t" l="l"/>
                <a:pathLst>
                  <a:path h="475869" w="3989422">
                    <a:moveTo>
                      <a:pt x="0" y="0"/>
                    </a:moveTo>
                    <a:lnTo>
                      <a:pt x="3989422" y="0"/>
                    </a:lnTo>
                    <a:lnTo>
                      <a:pt x="3989422" y="475869"/>
                    </a:lnTo>
                    <a:lnTo>
                      <a:pt x="0" y="475869"/>
                    </a:lnTo>
                    <a:close/>
                  </a:path>
                </a:pathLst>
              </a:custGeom>
              <a:solidFill>
                <a:srgbClr val="1D1702"/>
              </a:solidFill>
            </p:spPr>
          </p:sp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4017285" cy="494919"/>
              </a:xfrm>
              <a:custGeom>
                <a:avLst/>
                <a:gdLst/>
                <a:ahLst/>
                <a:cxnLst/>
                <a:rect r="r" b="b" t="t" l="l"/>
                <a:pathLst>
                  <a:path h="494919" w="4017285">
                    <a:moveTo>
                      <a:pt x="13934" y="0"/>
                    </a:moveTo>
                    <a:lnTo>
                      <a:pt x="4003356" y="0"/>
                    </a:lnTo>
                    <a:cubicBezTo>
                      <a:pt x="4010974" y="0"/>
                      <a:pt x="4017285" y="4318"/>
                      <a:pt x="4017285" y="9525"/>
                    </a:cubicBezTo>
                    <a:lnTo>
                      <a:pt x="4017285" y="485394"/>
                    </a:lnTo>
                    <a:cubicBezTo>
                      <a:pt x="4017285" y="490601"/>
                      <a:pt x="4010974" y="494919"/>
                      <a:pt x="4003356" y="494919"/>
                    </a:cubicBezTo>
                    <a:lnTo>
                      <a:pt x="13934" y="494919"/>
                    </a:lnTo>
                    <a:cubicBezTo>
                      <a:pt x="6317" y="494919"/>
                      <a:pt x="0" y="490601"/>
                      <a:pt x="0" y="485394"/>
                    </a:cubicBezTo>
                    <a:lnTo>
                      <a:pt x="0" y="9525"/>
                    </a:lnTo>
                    <a:cubicBezTo>
                      <a:pt x="0" y="4318"/>
                      <a:pt x="6317" y="0"/>
                      <a:pt x="13934" y="0"/>
                    </a:cubicBezTo>
                    <a:moveTo>
                      <a:pt x="13934" y="19050"/>
                    </a:moveTo>
                    <a:lnTo>
                      <a:pt x="13934" y="9525"/>
                    </a:lnTo>
                    <a:lnTo>
                      <a:pt x="27868" y="9525"/>
                    </a:lnTo>
                    <a:lnTo>
                      <a:pt x="27868" y="485394"/>
                    </a:lnTo>
                    <a:lnTo>
                      <a:pt x="13934" y="485394"/>
                    </a:lnTo>
                    <a:lnTo>
                      <a:pt x="13934" y="475869"/>
                    </a:lnTo>
                    <a:lnTo>
                      <a:pt x="4003356" y="475869"/>
                    </a:lnTo>
                    <a:lnTo>
                      <a:pt x="4003356" y="485394"/>
                    </a:lnTo>
                    <a:lnTo>
                      <a:pt x="3989422" y="485394"/>
                    </a:lnTo>
                    <a:lnTo>
                      <a:pt x="3989422" y="9525"/>
                    </a:lnTo>
                    <a:lnTo>
                      <a:pt x="4003356" y="9525"/>
                    </a:lnTo>
                    <a:lnTo>
                      <a:pt x="4003356" y="19050"/>
                    </a:lnTo>
                    <a:lnTo>
                      <a:pt x="13934" y="19050"/>
                    </a:lnTo>
                    <a:close/>
                  </a:path>
                </a:pathLst>
              </a:custGeom>
              <a:solidFill>
                <a:srgbClr val="F5C518"/>
              </a:solidFill>
            </p:spPr>
          </p:sp>
        </p:grpSp>
        <p:grpSp>
          <p:nvGrpSpPr>
            <p:cNvPr name="Group 49" id="49"/>
            <p:cNvGrpSpPr/>
            <p:nvPr/>
          </p:nvGrpSpPr>
          <p:grpSpPr>
            <a:xfrm rot="0">
              <a:off x="0" y="1171346"/>
              <a:ext cx="4017272" cy="494919"/>
              <a:chOff x="0" y="0"/>
              <a:chExt cx="4017272" cy="494919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13934" y="9525"/>
                <a:ext cx="3989422" cy="475869"/>
              </a:xfrm>
              <a:custGeom>
                <a:avLst/>
                <a:gdLst/>
                <a:ahLst/>
                <a:cxnLst/>
                <a:rect r="r" b="b" t="t" l="l"/>
                <a:pathLst>
                  <a:path h="475869" w="3989422">
                    <a:moveTo>
                      <a:pt x="0" y="0"/>
                    </a:moveTo>
                    <a:lnTo>
                      <a:pt x="3989422" y="0"/>
                    </a:lnTo>
                    <a:lnTo>
                      <a:pt x="3989422" y="475869"/>
                    </a:lnTo>
                    <a:lnTo>
                      <a:pt x="0" y="475869"/>
                    </a:lnTo>
                    <a:close/>
                  </a:path>
                </a:pathLst>
              </a:custGeom>
              <a:solidFill>
                <a:srgbClr val="09121C"/>
              </a:solidFill>
            </p:spPr>
          </p:sp>
          <p:sp>
            <p:nvSpPr>
              <p:cNvPr name="Freeform 51" id="51"/>
              <p:cNvSpPr/>
              <p:nvPr/>
            </p:nvSpPr>
            <p:spPr>
              <a:xfrm flipH="false" flipV="false" rot="0">
                <a:off x="0" y="0"/>
                <a:ext cx="4017285" cy="494919"/>
              </a:xfrm>
              <a:custGeom>
                <a:avLst/>
                <a:gdLst/>
                <a:ahLst/>
                <a:cxnLst/>
                <a:rect r="r" b="b" t="t" l="l"/>
                <a:pathLst>
                  <a:path h="494919" w="4017285">
                    <a:moveTo>
                      <a:pt x="13934" y="0"/>
                    </a:moveTo>
                    <a:lnTo>
                      <a:pt x="4003356" y="0"/>
                    </a:lnTo>
                    <a:cubicBezTo>
                      <a:pt x="4010974" y="0"/>
                      <a:pt x="4017285" y="4318"/>
                      <a:pt x="4017285" y="9525"/>
                    </a:cubicBezTo>
                    <a:lnTo>
                      <a:pt x="4017285" y="485394"/>
                    </a:lnTo>
                    <a:cubicBezTo>
                      <a:pt x="4017285" y="490601"/>
                      <a:pt x="4010974" y="494919"/>
                      <a:pt x="4003356" y="494919"/>
                    </a:cubicBezTo>
                    <a:lnTo>
                      <a:pt x="13934" y="494919"/>
                    </a:lnTo>
                    <a:cubicBezTo>
                      <a:pt x="6317" y="494919"/>
                      <a:pt x="0" y="490601"/>
                      <a:pt x="0" y="485394"/>
                    </a:cubicBezTo>
                    <a:lnTo>
                      <a:pt x="0" y="9525"/>
                    </a:lnTo>
                    <a:cubicBezTo>
                      <a:pt x="0" y="4318"/>
                      <a:pt x="6317" y="0"/>
                      <a:pt x="13934" y="0"/>
                    </a:cubicBezTo>
                    <a:moveTo>
                      <a:pt x="13934" y="19050"/>
                    </a:moveTo>
                    <a:lnTo>
                      <a:pt x="13934" y="9525"/>
                    </a:lnTo>
                    <a:lnTo>
                      <a:pt x="27868" y="9525"/>
                    </a:lnTo>
                    <a:lnTo>
                      <a:pt x="27868" y="485394"/>
                    </a:lnTo>
                    <a:lnTo>
                      <a:pt x="13934" y="485394"/>
                    </a:lnTo>
                    <a:lnTo>
                      <a:pt x="13934" y="475869"/>
                    </a:lnTo>
                    <a:lnTo>
                      <a:pt x="4003356" y="475869"/>
                    </a:lnTo>
                    <a:lnTo>
                      <a:pt x="4003356" y="485394"/>
                    </a:lnTo>
                    <a:lnTo>
                      <a:pt x="3989422" y="485394"/>
                    </a:lnTo>
                    <a:lnTo>
                      <a:pt x="3989422" y="9525"/>
                    </a:lnTo>
                    <a:lnTo>
                      <a:pt x="4003356" y="9525"/>
                    </a:lnTo>
                    <a:lnTo>
                      <a:pt x="4003356" y="19050"/>
                    </a:lnTo>
                    <a:lnTo>
                      <a:pt x="13934" y="19050"/>
                    </a:lnTo>
                    <a:close/>
                  </a:path>
                </a:pathLst>
              </a:custGeom>
              <a:solidFill>
                <a:srgbClr val="4E9AF1"/>
              </a:solidFill>
            </p:spPr>
          </p:sp>
        </p:grpSp>
      </p:grpSp>
      <p:sp>
        <p:nvSpPr>
          <p:cNvPr name="TextBox 52" id="52"/>
          <p:cNvSpPr txBox="true"/>
          <p:nvPr/>
        </p:nvSpPr>
        <p:spPr>
          <a:xfrm rot="0">
            <a:off x="7005518" y="8130054"/>
            <a:ext cx="2795898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~66% avg annual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6992363" y="8559698"/>
            <a:ext cx="280905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Math &gt; intuition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7071474" y="9008278"/>
            <a:ext cx="2610191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4E9AF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Algorithmic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12413151" y="2392642"/>
            <a:ext cx="5647020" cy="7362863"/>
            <a:chOff x="0" y="0"/>
            <a:chExt cx="7529360" cy="9817151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12700" y="12700"/>
              <a:ext cx="7503922" cy="9791700"/>
            </a:xfrm>
            <a:custGeom>
              <a:avLst/>
              <a:gdLst/>
              <a:ahLst/>
              <a:cxnLst/>
              <a:rect r="r" b="b" t="t" l="l"/>
              <a:pathLst>
                <a:path h="9791700" w="7503922">
                  <a:moveTo>
                    <a:pt x="0" y="0"/>
                  </a:moveTo>
                  <a:lnTo>
                    <a:pt x="7503922" y="0"/>
                  </a:lnTo>
                  <a:lnTo>
                    <a:pt x="7503922" y="9791700"/>
                  </a:lnTo>
                  <a:lnTo>
                    <a:pt x="0" y="9791700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7529322" cy="9817100"/>
            </a:xfrm>
            <a:custGeom>
              <a:avLst/>
              <a:gdLst/>
              <a:ahLst/>
              <a:cxnLst/>
              <a:rect r="r" b="b" t="t" l="l"/>
              <a:pathLst>
                <a:path h="9817100" w="7529322">
                  <a:moveTo>
                    <a:pt x="12700" y="0"/>
                  </a:moveTo>
                  <a:lnTo>
                    <a:pt x="7516622" y="0"/>
                  </a:lnTo>
                  <a:cubicBezTo>
                    <a:pt x="7523607" y="0"/>
                    <a:pt x="7529322" y="5715"/>
                    <a:pt x="7529322" y="12700"/>
                  </a:cubicBezTo>
                  <a:lnTo>
                    <a:pt x="7529322" y="9804400"/>
                  </a:lnTo>
                  <a:cubicBezTo>
                    <a:pt x="7529322" y="9811385"/>
                    <a:pt x="7523607" y="9817100"/>
                    <a:pt x="7516622" y="9817100"/>
                  </a:cubicBezTo>
                  <a:lnTo>
                    <a:pt x="12700" y="9817100"/>
                  </a:lnTo>
                  <a:cubicBezTo>
                    <a:pt x="5715" y="9817100"/>
                    <a:pt x="0" y="9811385"/>
                    <a:pt x="0" y="98044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804400"/>
                  </a:lnTo>
                  <a:lnTo>
                    <a:pt x="12700" y="9804400"/>
                  </a:lnTo>
                  <a:lnTo>
                    <a:pt x="12700" y="9791700"/>
                  </a:lnTo>
                  <a:lnTo>
                    <a:pt x="7516622" y="9791700"/>
                  </a:lnTo>
                  <a:lnTo>
                    <a:pt x="7516622" y="9804400"/>
                  </a:lnTo>
                  <a:lnTo>
                    <a:pt x="7503922" y="9804400"/>
                  </a:lnTo>
                  <a:lnTo>
                    <a:pt x="7503922" y="12700"/>
                  </a:lnTo>
                  <a:lnTo>
                    <a:pt x="7516622" y="12700"/>
                  </a:lnTo>
                  <a:lnTo>
                    <a:pt x="751662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grpSp>
        <p:nvGrpSpPr>
          <p:cNvPr name="Group 58" id="58"/>
          <p:cNvGrpSpPr/>
          <p:nvPr/>
        </p:nvGrpSpPr>
        <p:grpSpPr>
          <a:xfrm rot="0">
            <a:off x="12422686" y="2402176"/>
            <a:ext cx="82363" cy="7343794"/>
            <a:chOff x="0" y="0"/>
            <a:chExt cx="109817" cy="9791725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09855" cy="9791700"/>
            </a:xfrm>
            <a:custGeom>
              <a:avLst/>
              <a:gdLst/>
              <a:ahLst/>
              <a:cxnLst/>
              <a:rect r="r" b="b" t="t" l="l"/>
              <a:pathLst>
                <a:path h="9791700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9791700"/>
                  </a:lnTo>
                  <a:lnTo>
                    <a:pt x="0" y="9791700"/>
                  </a:lnTo>
                  <a:close/>
                </a:path>
              </a:pathLst>
            </a:custGeom>
            <a:solidFill>
              <a:srgbClr val="A855F7"/>
            </a:solidFill>
          </p:spPr>
        </p:sp>
      </p:grpSp>
      <p:sp>
        <p:nvSpPr>
          <p:cNvPr name="TextBox 60" id="60"/>
          <p:cNvSpPr txBox="true"/>
          <p:nvPr/>
        </p:nvSpPr>
        <p:spPr>
          <a:xfrm rot="0">
            <a:off x="12788656" y="2496360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#6 PENNY STOCK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2788656" y="2891352"/>
            <a:ext cx="4896012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TIM SYKES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2788656" y="3498409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💵 Bar Mitzvah Millionaire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2788656" y="4053354"/>
            <a:ext cx="489601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A855F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PENNY STOCKS — SHORT SELLING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2788656" y="4710579"/>
            <a:ext cx="4896012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Turned his $12,415 bar mitzvah gift into over $1 million while in college. Specializes in shorting pump-and-dump penny stocks. Highly controversial but one of the most publicly documented real traders. Lesson: learn from losses.</a:t>
            </a:r>
          </a:p>
        </p:txBody>
      </p:sp>
      <p:grpSp>
        <p:nvGrpSpPr>
          <p:cNvPr name="Group 65" id="65"/>
          <p:cNvGrpSpPr/>
          <p:nvPr/>
        </p:nvGrpSpPr>
        <p:grpSpPr>
          <a:xfrm rot="0">
            <a:off x="12788656" y="8177679"/>
            <a:ext cx="3012954" cy="1249699"/>
            <a:chOff x="0" y="0"/>
            <a:chExt cx="4017272" cy="1666265"/>
          </a:xfrm>
        </p:grpSpPr>
        <p:grpSp>
          <p:nvGrpSpPr>
            <p:cNvPr name="Group 66" id="66"/>
            <p:cNvGrpSpPr/>
            <p:nvPr/>
          </p:nvGrpSpPr>
          <p:grpSpPr>
            <a:xfrm rot="0">
              <a:off x="0" y="0"/>
              <a:ext cx="4017272" cy="494919"/>
              <a:chOff x="0" y="0"/>
              <a:chExt cx="4017272" cy="494919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14771" y="9525"/>
                <a:ext cx="3987750" cy="475869"/>
              </a:xfrm>
              <a:custGeom>
                <a:avLst/>
                <a:gdLst/>
                <a:ahLst/>
                <a:cxnLst/>
                <a:rect r="r" b="b" t="t" l="l"/>
                <a:pathLst>
                  <a:path h="475869" w="3987750">
                    <a:moveTo>
                      <a:pt x="0" y="0"/>
                    </a:moveTo>
                    <a:lnTo>
                      <a:pt x="3987750" y="0"/>
                    </a:lnTo>
                    <a:lnTo>
                      <a:pt x="3987750" y="475869"/>
                    </a:lnTo>
                    <a:lnTo>
                      <a:pt x="0" y="475869"/>
                    </a:lnTo>
                    <a:close/>
                  </a:path>
                </a:pathLst>
              </a:custGeom>
              <a:solidFill>
                <a:srgbClr val="00180F"/>
              </a:solidFill>
            </p:spPr>
          </p:sp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4017285" cy="494919"/>
              </a:xfrm>
              <a:custGeom>
                <a:avLst/>
                <a:gdLst/>
                <a:ahLst/>
                <a:cxnLst/>
                <a:rect r="r" b="b" t="t" l="l"/>
                <a:pathLst>
                  <a:path h="494919" w="4017285">
                    <a:moveTo>
                      <a:pt x="14771" y="0"/>
                    </a:moveTo>
                    <a:lnTo>
                      <a:pt x="4002521" y="0"/>
                    </a:lnTo>
                    <a:cubicBezTo>
                      <a:pt x="4010596" y="0"/>
                      <a:pt x="4017285" y="4318"/>
                      <a:pt x="4017285" y="9525"/>
                    </a:cubicBezTo>
                    <a:lnTo>
                      <a:pt x="4017285" y="485394"/>
                    </a:lnTo>
                    <a:cubicBezTo>
                      <a:pt x="4017285" y="490601"/>
                      <a:pt x="4010596" y="494919"/>
                      <a:pt x="4002521" y="494919"/>
                    </a:cubicBezTo>
                    <a:lnTo>
                      <a:pt x="14771" y="494919"/>
                    </a:lnTo>
                    <a:cubicBezTo>
                      <a:pt x="6696" y="494919"/>
                      <a:pt x="0" y="490601"/>
                      <a:pt x="0" y="485394"/>
                    </a:cubicBezTo>
                    <a:lnTo>
                      <a:pt x="0" y="9525"/>
                    </a:lnTo>
                    <a:cubicBezTo>
                      <a:pt x="0" y="4318"/>
                      <a:pt x="6696" y="0"/>
                      <a:pt x="14771" y="0"/>
                    </a:cubicBezTo>
                    <a:moveTo>
                      <a:pt x="14771" y="19050"/>
                    </a:moveTo>
                    <a:lnTo>
                      <a:pt x="14771" y="9525"/>
                    </a:lnTo>
                    <a:lnTo>
                      <a:pt x="29542" y="9525"/>
                    </a:lnTo>
                    <a:lnTo>
                      <a:pt x="29542" y="485394"/>
                    </a:lnTo>
                    <a:lnTo>
                      <a:pt x="14771" y="485394"/>
                    </a:lnTo>
                    <a:lnTo>
                      <a:pt x="14771" y="475869"/>
                    </a:lnTo>
                    <a:lnTo>
                      <a:pt x="4002521" y="475869"/>
                    </a:lnTo>
                    <a:lnTo>
                      <a:pt x="4002521" y="485394"/>
                    </a:lnTo>
                    <a:lnTo>
                      <a:pt x="3987750" y="485394"/>
                    </a:lnTo>
                    <a:lnTo>
                      <a:pt x="3987750" y="9525"/>
                    </a:lnTo>
                    <a:lnTo>
                      <a:pt x="4002521" y="9525"/>
                    </a:lnTo>
                    <a:lnTo>
                      <a:pt x="4002521" y="19050"/>
                    </a:lnTo>
                    <a:lnTo>
                      <a:pt x="14771" y="19050"/>
                    </a:lnTo>
                    <a:close/>
                  </a:path>
                </a:pathLst>
              </a:custGeom>
              <a:solidFill>
                <a:srgbClr val="00D084"/>
              </a:solidFill>
            </p:spPr>
          </p:sp>
        </p:grpSp>
        <p:grpSp>
          <p:nvGrpSpPr>
            <p:cNvPr name="Group 69" id="69"/>
            <p:cNvGrpSpPr/>
            <p:nvPr/>
          </p:nvGrpSpPr>
          <p:grpSpPr>
            <a:xfrm rot="0">
              <a:off x="0" y="585673"/>
              <a:ext cx="4017272" cy="494919"/>
              <a:chOff x="0" y="0"/>
              <a:chExt cx="4017272" cy="494919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13934" y="9525"/>
                <a:ext cx="3989422" cy="475869"/>
              </a:xfrm>
              <a:custGeom>
                <a:avLst/>
                <a:gdLst/>
                <a:ahLst/>
                <a:cxnLst/>
                <a:rect r="r" b="b" t="t" l="l"/>
                <a:pathLst>
                  <a:path h="475869" w="3989422">
                    <a:moveTo>
                      <a:pt x="0" y="0"/>
                    </a:moveTo>
                    <a:lnTo>
                      <a:pt x="3989422" y="0"/>
                    </a:lnTo>
                    <a:lnTo>
                      <a:pt x="3989422" y="475869"/>
                    </a:lnTo>
                    <a:lnTo>
                      <a:pt x="0" y="475869"/>
                    </a:lnTo>
                    <a:close/>
                  </a:path>
                </a:pathLst>
              </a:custGeom>
              <a:solidFill>
                <a:srgbClr val="1D1702"/>
              </a:solidFill>
            </p:spPr>
          </p:sp>
          <p:sp>
            <p:nvSpPr>
              <p:cNvPr name="Freeform 71" id="71"/>
              <p:cNvSpPr/>
              <p:nvPr/>
            </p:nvSpPr>
            <p:spPr>
              <a:xfrm flipH="false" flipV="false" rot="0">
                <a:off x="0" y="0"/>
                <a:ext cx="4017285" cy="494919"/>
              </a:xfrm>
              <a:custGeom>
                <a:avLst/>
                <a:gdLst/>
                <a:ahLst/>
                <a:cxnLst/>
                <a:rect r="r" b="b" t="t" l="l"/>
                <a:pathLst>
                  <a:path h="494919" w="4017285">
                    <a:moveTo>
                      <a:pt x="13934" y="0"/>
                    </a:moveTo>
                    <a:lnTo>
                      <a:pt x="4003356" y="0"/>
                    </a:lnTo>
                    <a:cubicBezTo>
                      <a:pt x="4010974" y="0"/>
                      <a:pt x="4017285" y="4318"/>
                      <a:pt x="4017285" y="9525"/>
                    </a:cubicBezTo>
                    <a:lnTo>
                      <a:pt x="4017285" y="485394"/>
                    </a:lnTo>
                    <a:cubicBezTo>
                      <a:pt x="4017285" y="490601"/>
                      <a:pt x="4010974" y="494919"/>
                      <a:pt x="4003356" y="494919"/>
                    </a:cubicBezTo>
                    <a:lnTo>
                      <a:pt x="13934" y="494919"/>
                    </a:lnTo>
                    <a:cubicBezTo>
                      <a:pt x="6317" y="494919"/>
                      <a:pt x="0" y="490601"/>
                      <a:pt x="0" y="485394"/>
                    </a:cubicBezTo>
                    <a:lnTo>
                      <a:pt x="0" y="9525"/>
                    </a:lnTo>
                    <a:cubicBezTo>
                      <a:pt x="0" y="4318"/>
                      <a:pt x="6317" y="0"/>
                      <a:pt x="13934" y="0"/>
                    </a:cubicBezTo>
                    <a:moveTo>
                      <a:pt x="13934" y="19050"/>
                    </a:moveTo>
                    <a:lnTo>
                      <a:pt x="13934" y="9525"/>
                    </a:lnTo>
                    <a:lnTo>
                      <a:pt x="27868" y="9525"/>
                    </a:lnTo>
                    <a:lnTo>
                      <a:pt x="27868" y="485394"/>
                    </a:lnTo>
                    <a:lnTo>
                      <a:pt x="13934" y="485394"/>
                    </a:lnTo>
                    <a:lnTo>
                      <a:pt x="13934" y="475869"/>
                    </a:lnTo>
                    <a:lnTo>
                      <a:pt x="4003356" y="475869"/>
                    </a:lnTo>
                    <a:lnTo>
                      <a:pt x="4003356" y="485394"/>
                    </a:lnTo>
                    <a:lnTo>
                      <a:pt x="3989422" y="485394"/>
                    </a:lnTo>
                    <a:lnTo>
                      <a:pt x="3989422" y="9525"/>
                    </a:lnTo>
                    <a:lnTo>
                      <a:pt x="4003356" y="9525"/>
                    </a:lnTo>
                    <a:lnTo>
                      <a:pt x="4003356" y="19050"/>
                    </a:lnTo>
                    <a:lnTo>
                      <a:pt x="13934" y="19050"/>
                    </a:lnTo>
                    <a:close/>
                  </a:path>
                </a:pathLst>
              </a:custGeom>
              <a:solidFill>
                <a:srgbClr val="F5C518"/>
              </a:solidFill>
            </p:spPr>
          </p:sp>
        </p:grpSp>
        <p:grpSp>
          <p:nvGrpSpPr>
            <p:cNvPr name="Group 72" id="72"/>
            <p:cNvGrpSpPr/>
            <p:nvPr/>
          </p:nvGrpSpPr>
          <p:grpSpPr>
            <a:xfrm rot="0">
              <a:off x="0" y="1171346"/>
              <a:ext cx="4017272" cy="494919"/>
              <a:chOff x="0" y="0"/>
              <a:chExt cx="4017272" cy="494919"/>
            </a:xfrm>
          </p:grpSpPr>
          <p:sp>
            <p:nvSpPr>
              <p:cNvPr name="Freeform 73" id="73"/>
              <p:cNvSpPr/>
              <p:nvPr/>
            </p:nvSpPr>
            <p:spPr>
              <a:xfrm flipH="false" flipV="false" rot="0">
                <a:off x="13934" y="9525"/>
                <a:ext cx="3989422" cy="475869"/>
              </a:xfrm>
              <a:custGeom>
                <a:avLst/>
                <a:gdLst/>
                <a:ahLst/>
                <a:cxnLst/>
                <a:rect r="r" b="b" t="t" l="l"/>
                <a:pathLst>
                  <a:path h="475869" w="3989422">
                    <a:moveTo>
                      <a:pt x="0" y="0"/>
                    </a:moveTo>
                    <a:lnTo>
                      <a:pt x="3989422" y="0"/>
                    </a:lnTo>
                    <a:lnTo>
                      <a:pt x="3989422" y="475869"/>
                    </a:lnTo>
                    <a:lnTo>
                      <a:pt x="0" y="475869"/>
                    </a:lnTo>
                    <a:close/>
                  </a:path>
                </a:pathLst>
              </a:custGeom>
              <a:solidFill>
                <a:srgbClr val="09121C"/>
              </a:solidFill>
            </p:spPr>
          </p:sp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4017285" cy="494919"/>
              </a:xfrm>
              <a:custGeom>
                <a:avLst/>
                <a:gdLst/>
                <a:ahLst/>
                <a:cxnLst/>
                <a:rect r="r" b="b" t="t" l="l"/>
                <a:pathLst>
                  <a:path h="494919" w="4017285">
                    <a:moveTo>
                      <a:pt x="13934" y="0"/>
                    </a:moveTo>
                    <a:lnTo>
                      <a:pt x="4003356" y="0"/>
                    </a:lnTo>
                    <a:cubicBezTo>
                      <a:pt x="4010974" y="0"/>
                      <a:pt x="4017285" y="4318"/>
                      <a:pt x="4017285" y="9525"/>
                    </a:cubicBezTo>
                    <a:lnTo>
                      <a:pt x="4017285" y="485394"/>
                    </a:lnTo>
                    <a:cubicBezTo>
                      <a:pt x="4017285" y="490601"/>
                      <a:pt x="4010974" y="494919"/>
                      <a:pt x="4003356" y="494919"/>
                    </a:cubicBezTo>
                    <a:lnTo>
                      <a:pt x="13934" y="494919"/>
                    </a:lnTo>
                    <a:cubicBezTo>
                      <a:pt x="6317" y="494919"/>
                      <a:pt x="0" y="490601"/>
                      <a:pt x="0" y="485394"/>
                    </a:cubicBezTo>
                    <a:lnTo>
                      <a:pt x="0" y="9525"/>
                    </a:lnTo>
                    <a:cubicBezTo>
                      <a:pt x="0" y="4318"/>
                      <a:pt x="6317" y="0"/>
                      <a:pt x="13934" y="0"/>
                    </a:cubicBezTo>
                    <a:moveTo>
                      <a:pt x="13934" y="19050"/>
                    </a:moveTo>
                    <a:lnTo>
                      <a:pt x="13934" y="9525"/>
                    </a:lnTo>
                    <a:lnTo>
                      <a:pt x="27868" y="9525"/>
                    </a:lnTo>
                    <a:lnTo>
                      <a:pt x="27868" y="485394"/>
                    </a:lnTo>
                    <a:lnTo>
                      <a:pt x="13934" y="485394"/>
                    </a:lnTo>
                    <a:lnTo>
                      <a:pt x="13934" y="475869"/>
                    </a:lnTo>
                    <a:lnTo>
                      <a:pt x="4003356" y="475869"/>
                    </a:lnTo>
                    <a:lnTo>
                      <a:pt x="4003356" y="485394"/>
                    </a:lnTo>
                    <a:lnTo>
                      <a:pt x="3989422" y="485394"/>
                    </a:lnTo>
                    <a:lnTo>
                      <a:pt x="3989422" y="9525"/>
                    </a:lnTo>
                    <a:lnTo>
                      <a:pt x="4003356" y="9525"/>
                    </a:lnTo>
                    <a:lnTo>
                      <a:pt x="4003356" y="19050"/>
                    </a:lnTo>
                    <a:lnTo>
                      <a:pt x="13934" y="19050"/>
                    </a:lnTo>
                    <a:close/>
                  </a:path>
                </a:pathLst>
              </a:custGeom>
              <a:solidFill>
                <a:srgbClr val="4E9AF1"/>
              </a:solidFill>
            </p:spPr>
          </p:sp>
        </p:grpSp>
      </p:grpSp>
      <p:sp>
        <p:nvSpPr>
          <p:cNvPr name="TextBox 75" id="75"/>
          <p:cNvSpPr txBox="true"/>
          <p:nvPr/>
        </p:nvSpPr>
        <p:spPr>
          <a:xfrm rot="0">
            <a:off x="12948942" y="8163392"/>
            <a:ext cx="4000895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$12K → $1M+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12962249" y="8602504"/>
            <a:ext cx="2274413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475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High risk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2948942" y="9017803"/>
            <a:ext cx="285266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4E9AF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Short selling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97725" cy="10295039"/>
            <a:chOff x="0" y="0"/>
            <a:chExt cx="24396967" cy="137267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96954" cy="13726668"/>
            </a:xfrm>
            <a:custGeom>
              <a:avLst/>
              <a:gdLst/>
              <a:ahLst/>
              <a:cxnLst/>
              <a:rect r="r" b="b" t="t" l="l"/>
              <a:pathLst>
                <a:path h="13726668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13726668"/>
                  </a:lnTo>
                  <a:lnTo>
                    <a:pt x="0" y="13726668"/>
                  </a:lnTo>
                  <a:close/>
                </a:path>
              </a:pathLst>
            </a:custGeom>
            <a:solidFill>
              <a:srgbClr val="0A0C1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97725" cy="1647206"/>
            <a:chOff x="0" y="0"/>
            <a:chExt cx="24396967" cy="219627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96954" cy="2196338"/>
            </a:xfrm>
            <a:custGeom>
              <a:avLst/>
              <a:gdLst/>
              <a:ahLst/>
              <a:cxnLst/>
              <a:rect r="r" b="b" t="t" l="l"/>
              <a:pathLst>
                <a:path h="2196338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2196338"/>
                  </a:lnTo>
                  <a:lnTo>
                    <a:pt x="0" y="2196338"/>
                  </a:lnTo>
                  <a:close/>
                </a:path>
              </a:pathLst>
            </a:custGeom>
            <a:solidFill>
              <a:srgbClr val="111318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77773" y="385453"/>
            <a:ext cx="5307806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03 — THE METHODS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7773" y="901315"/>
            <a:ext cx="16289188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WHICH STRATEGY WINS?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77773" y="1760077"/>
            <a:ext cx="1217116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Ranked by beginner accessibility, win rate &amp; realistic profitability.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539534" y="2341102"/>
            <a:ext cx="17177471" cy="1750647"/>
            <a:chOff x="0" y="0"/>
            <a:chExt cx="22903294" cy="233419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700" y="15975"/>
              <a:ext cx="22877907" cy="2302182"/>
            </a:xfrm>
            <a:custGeom>
              <a:avLst/>
              <a:gdLst/>
              <a:ahLst/>
              <a:cxnLst/>
              <a:rect r="r" b="b" t="t" l="l"/>
              <a:pathLst>
                <a:path h="2302182" w="22877907">
                  <a:moveTo>
                    <a:pt x="0" y="0"/>
                  </a:moveTo>
                  <a:lnTo>
                    <a:pt x="22877907" y="0"/>
                  </a:lnTo>
                  <a:lnTo>
                    <a:pt x="22877907" y="2302183"/>
                  </a:lnTo>
                  <a:lnTo>
                    <a:pt x="0" y="2302183"/>
                  </a:lnTo>
                  <a:close/>
                </a:path>
              </a:pathLst>
            </a:custGeom>
            <a:solidFill>
              <a:srgbClr val="1A1E16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903307" cy="2334133"/>
            </a:xfrm>
            <a:custGeom>
              <a:avLst/>
              <a:gdLst/>
              <a:ahLst/>
              <a:cxnLst/>
              <a:rect r="r" b="b" t="t" l="l"/>
              <a:pathLst>
                <a:path h="2334133" w="22903307">
                  <a:moveTo>
                    <a:pt x="12700" y="0"/>
                  </a:moveTo>
                  <a:lnTo>
                    <a:pt x="22890607" y="0"/>
                  </a:lnTo>
                  <a:cubicBezTo>
                    <a:pt x="22897593" y="0"/>
                    <a:pt x="22903307" y="7189"/>
                    <a:pt x="22903307" y="15975"/>
                  </a:cubicBezTo>
                  <a:lnTo>
                    <a:pt x="22903307" y="2318158"/>
                  </a:lnTo>
                  <a:cubicBezTo>
                    <a:pt x="22903307" y="2326944"/>
                    <a:pt x="22897593" y="2334133"/>
                    <a:pt x="22890607" y="2334133"/>
                  </a:cubicBezTo>
                  <a:lnTo>
                    <a:pt x="12700" y="2334133"/>
                  </a:lnTo>
                  <a:cubicBezTo>
                    <a:pt x="5715" y="2334133"/>
                    <a:pt x="0" y="2326944"/>
                    <a:pt x="0" y="2318158"/>
                  </a:cubicBezTo>
                  <a:lnTo>
                    <a:pt x="0" y="15975"/>
                  </a:lnTo>
                  <a:cubicBezTo>
                    <a:pt x="0" y="7189"/>
                    <a:pt x="5715" y="0"/>
                    <a:pt x="12700" y="0"/>
                  </a:cubicBezTo>
                  <a:moveTo>
                    <a:pt x="12700" y="31950"/>
                  </a:moveTo>
                  <a:lnTo>
                    <a:pt x="12700" y="15975"/>
                  </a:lnTo>
                  <a:lnTo>
                    <a:pt x="25400" y="15975"/>
                  </a:lnTo>
                  <a:lnTo>
                    <a:pt x="25400" y="2318158"/>
                  </a:lnTo>
                  <a:lnTo>
                    <a:pt x="12700" y="2318158"/>
                  </a:lnTo>
                  <a:lnTo>
                    <a:pt x="12700" y="2302182"/>
                  </a:lnTo>
                  <a:lnTo>
                    <a:pt x="22890607" y="2302182"/>
                  </a:lnTo>
                  <a:lnTo>
                    <a:pt x="22890607" y="2318158"/>
                  </a:lnTo>
                  <a:lnTo>
                    <a:pt x="22877907" y="2318158"/>
                  </a:lnTo>
                  <a:lnTo>
                    <a:pt x="22877907" y="15975"/>
                  </a:lnTo>
                  <a:lnTo>
                    <a:pt x="22890607" y="15975"/>
                  </a:lnTo>
                  <a:lnTo>
                    <a:pt x="22890607" y="31950"/>
                  </a:lnTo>
                  <a:lnTo>
                    <a:pt x="12700" y="31950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549069" y="2341102"/>
            <a:ext cx="109814" cy="1729054"/>
            <a:chOff x="0" y="0"/>
            <a:chExt cx="146418" cy="230540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6431" cy="2305358"/>
            </a:xfrm>
            <a:custGeom>
              <a:avLst/>
              <a:gdLst/>
              <a:ahLst/>
              <a:cxnLst/>
              <a:rect r="r" b="b" t="t" l="l"/>
              <a:pathLst>
                <a:path h="2305358" w="146431">
                  <a:moveTo>
                    <a:pt x="0" y="0"/>
                  </a:moveTo>
                  <a:lnTo>
                    <a:pt x="146431" y="0"/>
                  </a:lnTo>
                  <a:lnTo>
                    <a:pt x="146431" y="2305358"/>
                  </a:lnTo>
                  <a:lnTo>
                    <a:pt x="0" y="2305358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779624" y="2465822"/>
            <a:ext cx="7271474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TREND FOLLOWING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83739" y="2850690"/>
            <a:ext cx="9495361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Trade with the market direction using EMA + MACD + RSI. Enter on momentum confirmation, exit when trend fades. Backed by 100+ years of evidence.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415361" y="2427722"/>
            <a:ext cx="5307806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[ BEST FOR BEGINNERS ]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386479" y="2372820"/>
            <a:ext cx="187613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WIN RATE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386479" y="2882074"/>
            <a:ext cx="187613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Arimo Bold"/>
                <a:ea typeface="Arimo Bold"/>
                <a:cs typeface="Arimo Bold"/>
                <a:sym typeface="Arimo Bold"/>
              </a:rPr>
              <a:t>55–65%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720028" y="2372820"/>
            <a:ext cx="233353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RISK:REWARD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720028" y="2863024"/>
            <a:ext cx="187613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1:3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053567" y="2372820"/>
            <a:ext cx="187613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TIMEFRAME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053567" y="2863024"/>
            <a:ext cx="187613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4E9AF1"/>
                </a:solidFill>
                <a:latin typeface="Arimo Bold"/>
                <a:ea typeface="Arimo Bold"/>
                <a:cs typeface="Arimo Bold"/>
                <a:sym typeface="Arimo Bold"/>
              </a:rPr>
              <a:t>5min–1hr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539534" y="4177474"/>
            <a:ext cx="17177471" cy="1391736"/>
            <a:chOff x="0" y="0"/>
            <a:chExt cx="22903294" cy="185564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12700" y="12700"/>
              <a:ext cx="22877907" cy="1830197"/>
            </a:xfrm>
            <a:custGeom>
              <a:avLst/>
              <a:gdLst/>
              <a:ahLst/>
              <a:cxnLst/>
              <a:rect r="r" b="b" t="t" l="l"/>
              <a:pathLst>
                <a:path h="1830197" w="22877907">
                  <a:moveTo>
                    <a:pt x="0" y="0"/>
                  </a:moveTo>
                  <a:lnTo>
                    <a:pt x="22877907" y="0"/>
                  </a:lnTo>
                  <a:lnTo>
                    <a:pt x="22877907" y="1830197"/>
                  </a:lnTo>
                  <a:lnTo>
                    <a:pt x="0" y="1830197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2903307" cy="1855597"/>
            </a:xfrm>
            <a:custGeom>
              <a:avLst/>
              <a:gdLst/>
              <a:ahLst/>
              <a:cxnLst/>
              <a:rect r="r" b="b" t="t" l="l"/>
              <a:pathLst>
                <a:path h="1855597" w="22903307">
                  <a:moveTo>
                    <a:pt x="12700" y="0"/>
                  </a:moveTo>
                  <a:lnTo>
                    <a:pt x="22890607" y="0"/>
                  </a:lnTo>
                  <a:cubicBezTo>
                    <a:pt x="22897593" y="0"/>
                    <a:pt x="22903307" y="5715"/>
                    <a:pt x="22903307" y="12700"/>
                  </a:cubicBezTo>
                  <a:lnTo>
                    <a:pt x="22903307" y="1842897"/>
                  </a:lnTo>
                  <a:cubicBezTo>
                    <a:pt x="22903307" y="1849882"/>
                    <a:pt x="22897593" y="1855597"/>
                    <a:pt x="22890607" y="1855597"/>
                  </a:cubicBezTo>
                  <a:lnTo>
                    <a:pt x="12700" y="1855597"/>
                  </a:lnTo>
                  <a:cubicBezTo>
                    <a:pt x="5715" y="1855597"/>
                    <a:pt x="0" y="1849882"/>
                    <a:pt x="0" y="184289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842897"/>
                  </a:lnTo>
                  <a:lnTo>
                    <a:pt x="12700" y="1842897"/>
                  </a:lnTo>
                  <a:lnTo>
                    <a:pt x="12700" y="1830197"/>
                  </a:lnTo>
                  <a:lnTo>
                    <a:pt x="22890607" y="1830197"/>
                  </a:lnTo>
                  <a:lnTo>
                    <a:pt x="22890607" y="1842897"/>
                  </a:lnTo>
                  <a:lnTo>
                    <a:pt x="22877907" y="1842897"/>
                  </a:lnTo>
                  <a:lnTo>
                    <a:pt x="22877907" y="12700"/>
                  </a:lnTo>
                  <a:lnTo>
                    <a:pt x="22890607" y="12700"/>
                  </a:lnTo>
                  <a:lnTo>
                    <a:pt x="2289060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777773" y="4674727"/>
            <a:ext cx="9501327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Ride stocks making big moves on high volume, often news-driven. Best during first 2 hours of trading. Used by Ross Cameron.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783739" y="4255627"/>
            <a:ext cx="8945604" cy="371475"/>
            <a:chOff x="0" y="0"/>
            <a:chExt cx="11927472" cy="495300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-9525"/>
              <a:ext cx="11652656" cy="504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MOMENTUM TRADING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4850397" y="-47625"/>
              <a:ext cx="7077075" cy="542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 b="true">
                  <a:solidFill>
                    <a:srgbClr val="4E9AF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[ INTERMEDIATE ]</a:t>
              </a: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10386479" y="4288365"/>
            <a:ext cx="187613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WIN RATE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386479" y="4774140"/>
            <a:ext cx="187613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Arimo Bold"/>
                <a:ea typeface="Arimo Bold"/>
                <a:cs typeface="Arimo Bold"/>
                <a:sym typeface="Arimo Bold"/>
              </a:rPr>
              <a:t>50–60%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720028" y="4288365"/>
            <a:ext cx="233353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RISK:REWARD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720028" y="4809992"/>
            <a:ext cx="187613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1:2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053567" y="4288365"/>
            <a:ext cx="187613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TIMEFRAME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053567" y="4809992"/>
            <a:ext cx="187613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4E9AF1"/>
                </a:solidFill>
                <a:latin typeface="Arimo Bold"/>
                <a:ea typeface="Arimo Bold"/>
                <a:cs typeface="Arimo Bold"/>
                <a:sym typeface="Arimo Bold"/>
              </a:rPr>
              <a:t>1–15 min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539534" y="5648192"/>
            <a:ext cx="17177471" cy="1391736"/>
            <a:chOff x="0" y="0"/>
            <a:chExt cx="22903294" cy="1855648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12700" y="12700"/>
              <a:ext cx="22877907" cy="1830197"/>
            </a:xfrm>
            <a:custGeom>
              <a:avLst/>
              <a:gdLst/>
              <a:ahLst/>
              <a:cxnLst/>
              <a:rect r="r" b="b" t="t" l="l"/>
              <a:pathLst>
                <a:path h="1830197" w="22877907">
                  <a:moveTo>
                    <a:pt x="0" y="0"/>
                  </a:moveTo>
                  <a:lnTo>
                    <a:pt x="22877907" y="0"/>
                  </a:lnTo>
                  <a:lnTo>
                    <a:pt x="22877907" y="1830197"/>
                  </a:lnTo>
                  <a:lnTo>
                    <a:pt x="0" y="1830197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2903307" cy="1855597"/>
            </a:xfrm>
            <a:custGeom>
              <a:avLst/>
              <a:gdLst/>
              <a:ahLst/>
              <a:cxnLst/>
              <a:rect r="r" b="b" t="t" l="l"/>
              <a:pathLst>
                <a:path h="1855597" w="22903307">
                  <a:moveTo>
                    <a:pt x="12700" y="0"/>
                  </a:moveTo>
                  <a:lnTo>
                    <a:pt x="22890607" y="0"/>
                  </a:lnTo>
                  <a:cubicBezTo>
                    <a:pt x="22897593" y="0"/>
                    <a:pt x="22903307" y="5715"/>
                    <a:pt x="22903307" y="12700"/>
                  </a:cubicBezTo>
                  <a:lnTo>
                    <a:pt x="22903307" y="1842897"/>
                  </a:lnTo>
                  <a:cubicBezTo>
                    <a:pt x="22903307" y="1849882"/>
                    <a:pt x="22897593" y="1855597"/>
                    <a:pt x="22890607" y="1855597"/>
                  </a:cubicBezTo>
                  <a:lnTo>
                    <a:pt x="12700" y="1855597"/>
                  </a:lnTo>
                  <a:cubicBezTo>
                    <a:pt x="5715" y="1855597"/>
                    <a:pt x="0" y="1849882"/>
                    <a:pt x="0" y="184289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842897"/>
                  </a:lnTo>
                  <a:lnTo>
                    <a:pt x="12700" y="1842897"/>
                  </a:lnTo>
                  <a:lnTo>
                    <a:pt x="12700" y="1830197"/>
                  </a:lnTo>
                  <a:lnTo>
                    <a:pt x="22890607" y="1830197"/>
                  </a:lnTo>
                  <a:lnTo>
                    <a:pt x="22890607" y="1842897"/>
                  </a:lnTo>
                  <a:lnTo>
                    <a:pt x="22877907" y="1842897"/>
                  </a:lnTo>
                  <a:lnTo>
                    <a:pt x="22877907" y="12700"/>
                  </a:lnTo>
                  <a:lnTo>
                    <a:pt x="22890607" y="12700"/>
                  </a:lnTo>
                  <a:lnTo>
                    <a:pt x="2289060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779624" y="6271184"/>
            <a:ext cx="9499476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Enter when price breaks above resistance with strong volume. High risk:reward but needs catalyst confirmation.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783739" y="5740660"/>
            <a:ext cx="8745668" cy="380467"/>
            <a:chOff x="0" y="0"/>
            <a:chExt cx="11660890" cy="507289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0" y="-9525"/>
              <a:ext cx="11652656" cy="504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BREAKOUT TRADING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4583815" y="-35636"/>
              <a:ext cx="7077075" cy="542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 b="true">
                  <a:solidFill>
                    <a:srgbClr val="4E9AF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[ INTERMEDIATE ]</a:t>
              </a: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10386479" y="5902319"/>
            <a:ext cx="187613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WIN RATE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386479" y="6353585"/>
            <a:ext cx="187613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Arimo Bold"/>
                <a:ea typeface="Arimo Bold"/>
                <a:cs typeface="Arimo Bold"/>
                <a:sym typeface="Arimo Bold"/>
              </a:rPr>
              <a:t>40–55%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720028" y="5902319"/>
            <a:ext cx="233353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RISK:REWARD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2720028" y="6334535"/>
            <a:ext cx="187613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1:4+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5053567" y="5902319"/>
            <a:ext cx="187613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TIMEFRAME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5053567" y="6334535"/>
            <a:ext cx="187613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4E9AF1"/>
                </a:solidFill>
                <a:latin typeface="Arimo Bold"/>
                <a:ea typeface="Arimo Bold"/>
                <a:cs typeface="Arimo Bold"/>
                <a:sym typeface="Arimo Bold"/>
              </a:rPr>
              <a:t>5–30 min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539534" y="7185584"/>
            <a:ext cx="17177471" cy="1391736"/>
            <a:chOff x="0" y="0"/>
            <a:chExt cx="22903294" cy="1855648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12700" y="12700"/>
              <a:ext cx="22877907" cy="1830197"/>
            </a:xfrm>
            <a:custGeom>
              <a:avLst/>
              <a:gdLst/>
              <a:ahLst/>
              <a:cxnLst/>
              <a:rect r="r" b="b" t="t" l="l"/>
              <a:pathLst>
                <a:path h="1830197" w="22877907">
                  <a:moveTo>
                    <a:pt x="0" y="0"/>
                  </a:moveTo>
                  <a:lnTo>
                    <a:pt x="22877907" y="0"/>
                  </a:lnTo>
                  <a:lnTo>
                    <a:pt x="22877907" y="1830197"/>
                  </a:lnTo>
                  <a:lnTo>
                    <a:pt x="0" y="1830197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22903307" cy="1855597"/>
            </a:xfrm>
            <a:custGeom>
              <a:avLst/>
              <a:gdLst/>
              <a:ahLst/>
              <a:cxnLst/>
              <a:rect r="r" b="b" t="t" l="l"/>
              <a:pathLst>
                <a:path h="1855597" w="22903307">
                  <a:moveTo>
                    <a:pt x="12700" y="0"/>
                  </a:moveTo>
                  <a:lnTo>
                    <a:pt x="22890607" y="0"/>
                  </a:lnTo>
                  <a:cubicBezTo>
                    <a:pt x="22897593" y="0"/>
                    <a:pt x="22903307" y="5715"/>
                    <a:pt x="22903307" y="12700"/>
                  </a:cubicBezTo>
                  <a:lnTo>
                    <a:pt x="22903307" y="1842897"/>
                  </a:lnTo>
                  <a:cubicBezTo>
                    <a:pt x="22903307" y="1849882"/>
                    <a:pt x="22897593" y="1855597"/>
                    <a:pt x="22890607" y="1855597"/>
                  </a:cubicBezTo>
                  <a:lnTo>
                    <a:pt x="12700" y="1855597"/>
                  </a:lnTo>
                  <a:cubicBezTo>
                    <a:pt x="5715" y="1855597"/>
                    <a:pt x="0" y="1849882"/>
                    <a:pt x="0" y="184289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842897"/>
                  </a:lnTo>
                  <a:lnTo>
                    <a:pt x="12700" y="1842897"/>
                  </a:lnTo>
                  <a:lnTo>
                    <a:pt x="12700" y="1830197"/>
                  </a:lnTo>
                  <a:lnTo>
                    <a:pt x="22890607" y="1830197"/>
                  </a:lnTo>
                  <a:lnTo>
                    <a:pt x="22890607" y="1842897"/>
                  </a:lnTo>
                  <a:lnTo>
                    <a:pt x="22877907" y="1842897"/>
                  </a:lnTo>
                  <a:lnTo>
                    <a:pt x="22877907" y="12700"/>
                  </a:lnTo>
                  <a:lnTo>
                    <a:pt x="22890607" y="12700"/>
                  </a:lnTo>
                  <a:lnTo>
                    <a:pt x="2289060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52" id="52"/>
          <p:cNvSpPr txBox="true"/>
          <p:nvPr/>
        </p:nvSpPr>
        <p:spPr>
          <a:xfrm rot="0">
            <a:off x="779624" y="7725966"/>
            <a:ext cx="9499476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Buy near support, sell near resistance in sideways markets. High win rate but smaller gains per trade.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777773" y="7280529"/>
            <a:ext cx="8739492" cy="378762"/>
            <a:chOff x="0" y="0"/>
            <a:chExt cx="11652656" cy="505016"/>
          </a:xfrm>
        </p:grpSpPr>
        <p:sp>
          <p:nvSpPr>
            <p:cNvPr name="TextBox 54" id="54"/>
            <p:cNvSpPr txBox="true"/>
            <p:nvPr/>
          </p:nvSpPr>
          <p:spPr>
            <a:xfrm rot="0">
              <a:off x="0" y="190"/>
              <a:ext cx="11652656" cy="504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RANGE TRADING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3809841" y="-47625"/>
              <a:ext cx="7077075" cy="542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 b="true">
                  <a:solidFill>
                    <a:srgbClr val="F5C51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[ BEGINNER FRIENDLY ]</a:t>
              </a:r>
            </a:p>
          </p:txBody>
        </p:sp>
      </p:grpSp>
      <p:sp>
        <p:nvSpPr>
          <p:cNvPr name="TextBox 56" id="56"/>
          <p:cNvSpPr txBox="true"/>
          <p:nvPr/>
        </p:nvSpPr>
        <p:spPr>
          <a:xfrm rot="0">
            <a:off x="10386479" y="7389233"/>
            <a:ext cx="187613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WIN RATE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0386479" y="7851486"/>
            <a:ext cx="187613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Arimo Bold"/>
                <a:ea typeface="Arimo Bold"/>
                <a:cs typeface="Arimo Bold"/>
                <a:sym typeface="Arimo Bold"/>
              </a:rPr>
              <a:t>60–70%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2720028" y="7389233"/>
            <a:ext cx="233353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RISK:REWARD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2720028" y="7783116"/>
            <a:ext cx="187613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1:1.5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5053567" y="7389233"/>
            <a:ext cx="187613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TIMEFRAME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5053567" y="7783116"/>
            <a:ext cx="187613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4E9AF1"/>
                </a:solidFill>
                <a:latin typeface="Arimo Bold"/>
                <a:ea typeface="Arimo Bold"/>
                <a:cs typeface="Arimo Bold"/>
                <a:sym typeface="Arimo Bold"/>
              </a:rPr>
              <a:t>15min–4hr</a:t>
            </a:r>
          </a:p>
        </p:txBody>
      </p:sp>
      <p:grpSp>
        <p:nvGrpSpPr>
          <p:cNvPr name="Group 62" id="62"/>
          <p:cNvGrpSpPr/>
          <p:nvPr/>
        </p:nvGrpSpPr>
        <p:grpSpPr>
          <a:xfrm rot="0">
            <a:off x="539534" y="8722976"/>
            <a:ext cx="17177471" cy="1391736"/>
            <a:chOff x="0" y="0"/>
            <a:chExt cx="22903294" cy="1855648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12700" y="12700"/>
              <a:ext cx="22877907" cy="1830197"/>
            </a:xfrm>
            <a:custGeom>
              <a:avLst/>
              <a:gdLst/>
              <a:ahLst/>
              <a:cxnLst/>
              <a:rect r="r" b="b" t="t" l="l"/>
              <a:pathLst>
                <a:path h="1830197" w="22877907">
                  <a:moveTo>
                    <a:pt x="0" y="0"/>
                  </a:moveTo>
                  <a:lnTo>
                    <a:pt x="22877907" y="0"/>
                  </a:lnTo>
                  <a:lnTo>
                    <a:pt x="22877907" y="1830197"/>
                  </a:lnTo>
                  <a:lnTo>
                    <a:pt x="0" y="1830197"/>
                  </a:lnTo>
                  <a:close/>
                </a:path>
              </a:pathLst>
            </a:custGeom>
            <a:solidFill>
              <a:srgbClr val="2A1012"/>
            </a:solidFill>
          </p:spPr>
        </p:sp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22903307" cy="1855597"/>
            </a:xfrm>
            <a:custGeom>
              <a:avLst/>
              <a:gdLst/>
              <a:ahLst/>
              <a:cxnLst/>
              <a:rect r="r" b="b" t="t" l="l"/>
              <a:pathLst>
                <a:path h="1855597" w="22903307">
                  <a:moveTo>
                    <a:pt x="12700" y="0"/>
                  </a:moveTo>
                  <a:lnTo>
                    <a:pt x="22890607" y="0"/>
                  </a:lnTo>
                  <a:cubicBezTo>
                    <a:pt x="22897593" y="0"/>
                    <a:pt x="22903307" y="5715"/>
                    <a:pt x="22903307" y="12700"/>
                  </a:cubicBezTo>
                  <a:lnTo>
                    <a:pt x="22903307" y="1842897"/>
                  </a:lnTo>
                  <a:cubicBezTo>
                    <a:pt x="22903307" y="1849882"/>
                    <a:pt x="22897593" y="1855597"/>
                    <a:pt x="22890607" y="1855597"/>
                  </a:cubicBezTo>
                  <a:lnTo>
                    <a:pt x="12700" y="1855597"/>
                  </a:lnTo>
                  <a:cubicBezTo>
                    <a:pt x="5715" y="1855597"/>
                    <a:pt x="0" y="1849882"/>
                    <a:pt x="0" y="184289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842897"/>
                  </a:lnTo>
                  <a:lnTo>
                    <a:pt x="12700" y="1842897"/>
                  </a:lnTo>
                  <a:lnTo>
                    <a:pt x="12700" y="1830197"/>
                  </a:lnTo>
                  <a:lnTo>
                    <a:pt x="22890607" y="1830197"/>
                  </a:lnTo>
                  <a:lnTo>
                    <a:pt x="22890607" y="1842897"/>
                  </a:lnTo>
                  <a:lnTo>
                    <a:pt x="22877907" y="1842897"/>
                  </a:lnTo>
                  <a:lnTo>
                    <a:pt x="22877907" y="12700"/>
                  </a:lnTo>
                  <a:lnTo>
                    <a:pt x="22890607" y="12700"/>
                  </a:lnTo>
                  <a:lnTo>
                    <a:pt x="2289060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65" id="65"/>
          <p:cNvSpPr txBox="true"/>
          <p:nvPr/>
        </p:nvSpPr>
        <p:spPr>
          <a:xfrm rot="0">
            <a:off x="789915" y="9282170"/>
            <a:ext cx="9489186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Dozens of trades/day capturing tiny moves. Requires professional tools. NOT recommended for beginners.</a:t>
            </a:r>
          </a:p>
        </p:txBody>
      </p:sp>
      <p:grpSp>
        <p:nvGrpSpPr>
          <p:cNvPr name="Group 66" id="66"/>
          <p:cNvGrpSpPr/>
          <p:nvPr/>
        </p:nvGrpSpPr>
        <p:grpSpPr>
          <a:xfrm rot="0">
            <a:off x="789915" y="8853545"/>
            <a:ext cx="5060633" cy="371475"/>
            <a:chOff x="0" y="0"/>
            <a:chExt cx="6747511" cy="495300"/>
          </a:xfrm>
        </p:grpSpPr>
        <p:sp>
          <p:nvSpPr>
            <p:cNvPr name="TextBox 67" id="67"/>
            <p:cNvSpPr txBox="true"/>
            <p:nvPr/>
          </p:nvSpPr>
          <p:spPr>
            <a:xfrm rot="0">
              <a:off x="0" y="-9525"/>
              <a:ext cx="6747511" cy="504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 b="true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SCALPING</a:t>
              </a:r>
            </a:p>
          </p:txBody>
        </p:sp>
        <p:sp>
          <p:nvSpPr>
            <p:cNvPr name="TextBox 68" id="68"/>
            <p:cNvSpPr txBox="true"/>
            <p:nvPr/>
          </p:nvSpPr>
          <p:spPr>
            <a:xfrm rot="0">
              <a:off x="2618979" y="-47625"/>
              <a:ext cx="3419467" cy="542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 b="true">
                  <a:solidFill>
                    <a:srgbClr val="FF475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[ EXPERT ONLY ]</a:t>
              </a:r>
            </a:p>
          </p:txBody>
        </p:sp>
      </p:grpSp>
      <p:sp>
        <p:nvSpPr>
          <p:cNvPr name="TextBox 69" id="69"/>
          <p:cNvSpPr txBox="true"/>
          <p:nvPr/>
        </p:nvSpPr>
        <p:spPr>
          <a:xfrm rot="0">
            <a:off x="10386479" y="9005945"/>
            <a:ext cx="187613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WIN RATE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0386479" y="9415520"/>
            <a:ext cx="187613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Arimo Bold"/>
                <a:ea typeface="Arimo Bold"/>
                <a:cs typeface="Arimo Bold"/>
                <a:sym typeface="Arimo Bold"/>
              </a:rPr>
              <a:t>55–65%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2720028" y="9005945"/>
            <a:ext cx="233353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RISK:REWARD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12720028" y="9415520"/>
            <a:ext cx="187613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1:1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15053567" y="9005945"/>
            <a:ext cx="187613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TIMEFRAME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5053567" y="9415520"/>
            <a:ext cx="187613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4E9AF1"/>
                </a:solidFill>
                <a:latin typeface="Arimo Bold"/>
                <a:ea typeface="Arimo Bold"/>
                <a:cs typeface="Arimo Bold"/>
                <a:sym typeface="Arimo Bold"/>
              </a:rPr>
              <a:t>Seconds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97725" cy="10295039"/>
            <a:chOff x="0" y="0"/>
            <a:chExt cx="24396967" cy="137267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96954" cy="13726668"/>
            </a:xfrm>
            <a:custGeom>
              <a:avLst/>
              <a:gdLst/>
              <a:ahLst/>
              <a:cxnLst/>
              <a:rect r="r" b="b" t="t" l="l"/>
              <a:pathLst>
                <a:path h="13726668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13726668"/>
                  </a:lnTo>
                  <a:lnTo>
                    <a:pt x="0" y="13726668"/>
                  </a:lnTo>
                  <a:close/>
                </a:path>
              </a:pathLst>
            </a:custGeom>
            <a:solidFill>
              <a:srgbClr val="0A0C1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97725" cy="1647206"/>
            <a:chOff x="0" y="0"/>
            <a:chExt cx="24396967" cy="219627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96954" cy="2196338"/>
            </a:xfrm>
            <a:custGeom>
              <a:avLst/>
              <a:gdLst/>
              <a:ahLst/>
              <a:cxnLst/>
              <a:rect r="r" b="b" t="t" l="l"/>
              <a:pathLst>
                <a:path h="2196338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2196338"/>
                  </a:lnTo>
                  <a:lnTo>
                    <a:pt x="0" y="2196338"/>
                  </a:lnTo>
                  <a:close/>
                </a:path>
              </a:pathLst>
            </a:custGeom>
            <a:solidFill>
              <a:srgbClr val="111318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77773" y="478526"/>
            <a:ext cx="5307806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04 — THE SIGNALS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7773" y="896779"/>
            <a:ext cx="10308151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4"/>
              </a:lnSpc>
            </a:pPr>
            <a:r>
              <a:rPr lang="en-US" sz="4803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INDICATORS EXPLAINED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77773" y="1817227"/>
            <a:ext cx="1217116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These tools tell you when to buy or sell. Master these before touching real money.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539534" y="2255377"/>
            <a:ext cx="5509755" cy="3753021"/>
            <a:chOff x="0" y="0"/>
            <a:chExt cx="7346340" cy="500402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700" y="14093"/>
              <a:ext cx="7320915" cy="4975884"/>
            </a:xfrm>
            <a:custGeom>
              <a:avLst/>
              <a:gdLst/>
              <a:ahLst/>
              <a:cxnLst/>
              <a:rect r="r" b="b" t="t" l="l"/>
              <a:pathLst>
                <a:path h="4975884" w="7320915">
                  <a:moveTo>
                    <a:pt x="0" y="0"/>
                  </a:moveTo>
                  <a:lnTo>
                    <a:pt x="7320915" y="0"/>
                  </a:lnTo>
                  <a:lnTo>
                    <a:pt x="7320915" y="4975884"/>
                  </a:lnTo>
                  <a:lnTo>
                    <a:pt x="0" y="4975884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346315" cy="5004065"/>
            </a:xfrm>
            <a:custGeom>
              <a:avLst/>
              <a:gdLst/>
              <a:ahLst/>
              <a:cxnLst/>
              <a:rect r="r" b="b" t="t" l="l"/>
              <a:pathLst>
                <a:path h="5004065" w="7346315">
                  <a:moveTo>
                    <a:pt x="12700" y="0"/>
                  </a:moveTo>
                  <a:lnTo>
                    <a:pt x="7333615" y="0"/>
                  </a:lnTo>
                  <a:cubicBezTo>
                    <a:pt x="7340600" y="0"/>
                    <a:pt x="7346315" y="6342"/>
                    <a:pt x="7346315" y="14093"/>
                  </a:cubicBezTo>
                  <a:lnTo>
                    <a:pt x="7346315" y="4989977"/>
                  </a:lnTo>
                  <a:cubicBezTo>
                    <a:pt x="7346315" y="4997728"/>
                    <a:pt x="7340600" y="5004065"/>
                    <a:pt x="7333615" y="5004065"/>
                  </a:cubicBezTo>
                  <a:lnTo>
                    <a:pt x="12700" y="5004065"/>
                  </a:lnTo>
                  <a:cubicBezTo>
                    <a:pt x="5715" y="5004065"/>
                    <a:pt x="0" y="4997728"/>
                    <a:pt x="0" y="4989977"/>
                  </a:cubicBezTo>
                  <a:lnTo>
                    <a:pt x="0" y="14093"/>
                  </a:lnTo>
                  <a:cubicBezTo>
                    <a:pt x="0" y="6342"/>
                    <a:pt x="5715" y="0"/>
                    <a:pt x="12700" y="0"/>
                  </a:cubicBezTo>
                  <a:moveTo>
                    <a:pt x="12700" y="28186"/>
                  </a:moveTo>
                  <a:lnTo>
                    <a:pt x="12700" y="14093"/>
                  </a:lnTo>
                  <a:lnTo>
                    <a:pt x="25400" y="14093"/>
                  </a:lnTo>
                  <a:lnTo>
                    <a:pt x="25400" y="4989977"/>
                  </a:lnTo>
                  <a:lnTo>
                    <a:pt x="12700" y="4989977"/>
                  </a:lnTo>
                  <a:lnTo>
                    <a:pt x="12700" y="4975884"/>
                  </a:lnTo>
                  <a:lnTo>
                    <a:pt x="7333615" y="4975884"/>
                  </a:lnTo>
                  <a:lnTo>
                    <a:pt x="7333615" y="4989977"/>
                  </a:lnTo>
                  <a:lnTo>
                    <a:pt x="7320915" y="4989977"/>
                  </a:lnTo>
                  <a:lnTo>
                    <a:pt x="7320915" y="14093"/>
                  </a:lnTo>
                  <a:lnTo>
                    <a:pt x="7333615" y="14093"/>
                  </a:lnTo>
                  <a:lnTo>
                    <a:pt x="7333615" y="28186"/>
                  </a:lnTo>
                  <a:lnTo>
                    <a:pt x="12700" y="28186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87587" y="2510085"/>
            <a:ext cx="640728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📊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28315" y="2510085"/>
            <a:ext cx="3477087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Moving Average (EMA)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87587" y="2980739"/>
            <a:ext cx="4758738" cy="190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Smooths price over time to show trend direction. The 50-day and 200-day EMA are most watched. Price crosses ABOVE = buy signal. Crosses below = sell signal.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777773" y="4895264"/>
            <a:ext cx="4941618" cy="951286"/>
            <a:chOff x="0" y="0"/>
            <a:chExt cx="6588823" cy="126838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588887" cy="1268318"/>
            </a:xfrm>
            <a:custGeom>
              <a:avLst/>
              <a:gdLst/>
              <a:ahLst/>
              <a:cxnLst/>
              <a:rect r="r" b="b" t="t" l="l"/>
              <a:pathLst>
                <a:path h="1268318" w="6588887">
                  <a:moveTo>
                    <a:pt x="0" y="0"/>
                  </a:moveTo>
                  <a:lnTo>
                    <a:pt x="6588887" y="0"/>
                  </a:lnTo>
                  <a:lnTo>
                    <a:pt x="6588887" y="1268318"/>
                  </a:lnTo>
                  <a:lnTo>
                    <a:pt x="0" y="1268318"/>
                  </a:lnTo>
                  <a:close/>
                </a:path>
              </a:pathLst>
            </a:custGeom>
            <a:solidFill>
              <a:srgbClr val="0A1F14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024861" y="5055975"/>
            <a:ext cx="4770587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▶  BUY when price crosses ABOVE the 50 EMA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6414573" y="2255377"/>
            <a:ext cx="5509755" cy="3753021"/>
            <a:chOff x="0" y="0"/>
            <a:chExt cx="7346340" cy="500402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2700" y="14093"/>
              <a:ext cx="7320915" cy="4975884"/>
            </a:xfrm>
            <a:custGeom>
              <a:avLst/>
              <a:gdLst/>
              <a:ahLst/>
              <a:cxnLst/>
              <a:rect r="r" b="b" t="t" l="l"/>
              <a:pathLst>
                <a:path h="4975884" w="7320915">
                  <a:moveTo>
                    <a:pt x="0" y="0"/>
                  </a:moveTo>
                  <a:lnTo>
                    <a:pt x="7320915" y="0"/>
                  </a:lnTo>
                  <a:lnTo>
                    <a:pt x="7320915" y="4975884"/>
                  </a:lnTo>
                  <a:lnTo>
                    <a:pt x="0" y="4975884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346315" cy="5004065"/>
            </a:xfrm>
            <a:custGeom>
              <a:avLst/>
              <a:gdLst/>
              <a:ahLst/>
              <a:cxnLst/>
              <a:rect r="r" b="b" t="t" l="l"/>
              <a:pathLst>
                <a:path h="5004065" w="7346315">
                  <a:moveTo>
                    <a:pt x="12700" y="0"/>
                  </a:moveTo>
                  <a:lnTo>
                    <a:pt x="7333615" y="0"/>
                  </a:lnTo>
                  <a:cubicBezTo>
                    <a:pt x="7340600" y="0"/>
                    <a:pt x="7346315" y="6342"/>
                    <a:pt x="7346315" y="14093"/>
                  </a:cubicBezTo>
                  <a:lnTo>
                    <a:pt x="7346315" y="4989977"/>
                  </a:lnTo>
                  <a:cubicBezTo>
                    <a:pt x="7346315" y="4997728"/>
                    <a:pt x="7340600" y="5004065"/>
                    <a:pt x="7333615" y="5004065"/>
                  </a:cubicBezTo>
                  <a:lnTo>
                    <a:pt x="12700" y="5004065"/>
                  </a:lnTo>
                  <a:cubicBezTo>
                    <a:pt x="5715" y="5004065"/>
                    <a:pt x="0" y="4997728"/>
                    <a:pt x="0" y="4989977"/>
                  </a:cubicBezTo>
                  <a:lnTo>
                    <a:pt x="0" y="14093"/>
                  </a:lnTo>
                  <a:cubicBezTo>
                    <a:pt x="0" y="6342"/>
                    <a:pt x="5715" y="0"/>
                    <a:pt x="12700" y="0"/>
                  </a:cubicBezTo>
                  <a:moveTo>
                    <a:pt x="12700" y="28186"/>
                  </a:moveTo>
                  <a:lnTo>
                    <a:pt x="12700" y="14093"/>
                  </a:lnTo>
                  <a:lnTo>
                    <a:pt x="25400" y="14093"/>
                  </a:lnTo>
                  <a:lnTo>
                    <a:pt x="25400" y="4989977"/>
                  </a:lnTo>
                  <a:lnTo>
                    <a:pt x="12700" y="4989977"/>
                  </a:lnTo>
                  <a:lnTo>
                    <a:pt x="12700" y="4975884"/>
                  </a:lnTo>
                  <a:lnTo>
                    <a:pt x="7333615" y="4975884"/>
                  </a:lnTo>
                  <a:lnTo>
                    <a:pt x="7333615" y="4989977"/>
                  </a:lnTo>
                  <a:lnTo>
                    <a:pt x="7320915" y="4989977"/>
                  </a:lnTo>
                  <a:lnTo>
                    <a:pt x="7320915" y="14093"/>
                  </a:lnTo>
                  <a:lnTo>
                    <a:pt x="7333615" y="14093"/>
                  </a:lnTo>
                  <a:lnTo>
                    <a:pt x="7333615" y="28186"/>
                  </a:lnTo>
                  <a:lnTo>
                    <a:pt x="12700" y="28186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6762626" y="2510085"/>
            <a:ext cx="640728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🔁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403354" y="2510085"/>
            <a:ext cx="1596138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MACD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762626" y="2980739"/>
            <a:ext cx="4758738" cy="190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Shows momentum. When the MACD line crosses ABOVE the signal line, it's bullish (buy). Below = bearish (sell). The histogram shows momentum strength.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6671186" y="5030429"/>
            <a:ext cx="5065279" cy="882796"/>
            <a:chOff x="0" y="0"/>
            <a:chExt cx="6753706" cy="117706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753769" cy="1177003"/>
            </a:xfrm>
            <a:custGeom>
              <a:avLst/>
              <a:gdLst/>
              <a:ahLst/>
              <a:cxnLst/>
              <a:rect r="r" b="b" t="t" l="l"/>
              <a:pathLst>
                <a:path h="1177003" w="6753769">
                  <a:moveTo>
                    <a:pt x="0" y="0"/>
                  </a:moveTo>
                  <a:lnTo>
                    <a:pt x="6753769" y="0"/>
                  </a:lnTo>
                  <a:lnTo>
                    <a:pt x="6753769" y="1177003"/>
                  </a:lnTo>
                  <a:lnTo>
                    <a:pt x="0" y="1177003"/>
                  </a:lnTo>
                  <a:close/>
                </a:path>
              </a:pathLst>
            </a:custGeom>
            <a:solidFill>
              <a:srgbClr val="0A1F14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6899891" y="5055975"/>
            <a:ext cx="4836575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▶  BUY when MACD crosses ABOVE signal line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2289612" y="2255377"/>
            <a:ext cx="5509755" cy="3753021"/>
            <a:chOff x="0" y="0"/>
            <a:chExt cx="7346340" cy="500402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12700" y="14093"/>
              <a:ext cx="7320915" cy="4975884"/>
            </a:xfrm>
            <a:custGeom>
              <a:avLst/>
              <a:gdLst/>
              <a:ahLst/>
              <a:cxnLst/>
              <a:rect r="r" b="b" t="t" l="l"/>
              <a:pathLst>
                <a:path h="4975884" w="7320915">
                  <a:moveTo>
                    <a:pt x="0" y="0"/>
                  </a:moveTo>
                  <a:lnTo>
                    <a:pt x="7320915" y="0"/>
                  </a:lnTo>
                  <a:lnTo>
                    <a:pt x="7320915" y="4975884"/>
                  </a:lnTo>
                  <a:lnTo>
                    <a:pt x="0" y="4975884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346315" cy="5004065"/>
            </a:xfrm>
            <a:custGeom>
              <a:avLst/>
              <a:gdLst/>
              <a:ahLst/>
              <a:cxnLst/>
              <a:rect r="r" b="b" t="t" l="l"/>
              <a:pathLst>
                <a:path h="5004065" w="7346315">
                  <a:moveTo>
                    <a:pt x="12700" y="0"/>
                  </a:moveTo>
                  <a:lnTo>
                    <a:pt x="7333615" y="0"/>
                  </a:lnTo>
                  <a:cubicBezTo>
                    <a:pt x="7340600" y="0"/>
                    <a:pt x="7346315" y="6342"/>
                    <a:pt x="7346315" y="14093"/>
                  </a:cubicBezTo>
                  <a:lnTo>
                    <a:pt x="7346315" y="4989977"/>
                  </a:lnTo>
                  <a:cubicBezTo>
                    <a:pt x="7346315" y="4997728"/>
                    <a:pt x="7340600" y="5004065"/>
                    <a:pt x="7333615" y="5004065"/>
                  </a:cubicBezTo>
                  <a:lnTo>
                    <a:pt x="12700" y="5004065"/>
                  </a:lnTo>
                  <a:cubicBezTo>
                    <a:pt x="5715" y="5004065"/>
                    <a:pt x="0" y="4997728"/>
                    <a:pt x="0" y="4989977"/>
                  </a:cubicBezTo>
                  <a:lnTo>
                    <a:pt x="0" y="14093"/>
                  </a:lnTo>
                  <a:cubicBezTo>
                    <a:pt x="0" y="6342"/>
                    <a:pt x="5715" y="0"/>
                    <a:pt x="12700" y="0"/>
                  </a:cubicBezTo>
                  <a:moveTo>
                    <a:pt x="12700" y="28186"/>
                  </a:moveTo>
                  <a:lnTo>
                    <a:pt x="12700" y="14093"/>
                  </a:lnTo>
                  <a:lnTo>
                    <a:pt x="25400" y="14093"/>
                  </a:lnTo>
                  <a:lnTo>
                    <a:pt x="25400" y="4989977"/>
                  </a:lnTo>
                  <a:lnTo>
                    <a:pt x="12700" y="4989977"/>
                  </a:lnTo>
                  <a:lnTo>
                    <a:pt x="12700" y="4975884"/>
                  </a:lnTo>
                  <a:lnTo>
                    <a:pt x="7333615" y="4975884"/>
                  </a:lnTo>
                  <a:lnTo>
                    <a:pt x="7333615" y="4989977"/>
                  </a:lnTo>
                  <a:lnTo>
                    <a:pt x="7320915" y="4989977"/>
                  </a:lnTo>
                  <a:lnTo>
                    <a:pt x="7320915" y="14093"/>
                  </a:lnTo>
                  <a:lnTo>
                    <a:pt x="7333615" y="14093"/>
                  </a:lnTo>
                  <a:lnTo>
                    <a:pt x="7333615" y="28186"/>
                  </a:lnTo>
                  <a:lnTo>
                    <a:pt x="12700" y="28186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2637665" y="2510085"/>
            <a:ext cx="640728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💪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276878" y="2510085"/>
            <a:ext cx="321601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RSI (Relative Strength)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637665" y="2980739"/>
            <a:ext cx="4758738" cy="190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Scale of 0–100. Below 30 = oversold = possible BUY. Above 70 = overbought = possible SELL. Most powerful combined with trend direction.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12546225" y="5030429"/>
            <a:ext cx="4941618" cy="806596"/>
            <a:chOff x="0" y="0"/>
            <a:chExt cx="6588823" cy="107546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588887" cy="1075408"/>
            </a:xfrm>
            <a:custGeom>
              <a:avLst/>
              <a:gdLst/>
              <a:ahLst/>
              <a:cxnLst/>
              <a:rect r="r" b="b" t="t" l="l"/>
              <a:pathLst>
                <a:path h="1075408" w="6588887">
                  <a:moveTo>
                    <a:pt x="0" y="0"/>
                  </a:moveTo>
                  <a:lnTo>
                    <a:pt x="6588887" y="0"/>
                  </a:lnTo>
                  <a:lnTo>
                    <a:pt x="6588887" y="1075408"/>
                  </a:lnTo>
                  <a:lnTo>
                    <a:pt x="0" y="1075408"/>
                  </a:lnTo>
                  <a:close/>
                </a:path>
              </a:pathLst>
            </a:custGeom>
            <a:solidFill>
              <a:srgbClr val="0A1F14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12774930" y="5055975"/>
            <a:ext cx="4484208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▶  BUY when RSI is below 30 and rising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539534" y="6284700"/>
            <a:ext cx="5509755" cy="3809325"/>
            <a:chOff x="0" y="0"/>
            <a:chExt cx="7346340" cy="50791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12700" y="14304"/>
              <a:ext cx="7320915" cy="5050535"/>
            </a:xfrm>
            <a:custGeom>
              <a:avLst/>
              <a:gdLst/>
              <a:ahLst/>
              <a:cxnLst/>
              <a:rect r="r" b="b" t="t" l="l"/>
              <a:pathLst>
                <a:path h="5050535" w="7320915">
                  <a:moveTo>
                    <a:pt x="0" y="0"/>
                  </a:moveTo>
                  <a:lnTo>
                    <a:pt x="7320915" y="0"/>
                  </a:lnTo>
                  <a:lnTo>
                    <a:pt x="7320915" y="5050535"/>
                  </a:lnTo>
                  <a:lnTo>
                    <a:pt x="0" y="5050535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346315" cy="5079138"/>
            </a:xfrm>
            <a:custGeom>
              <a:avLst/>
              <a:gdLst/>
              <a:ahLst/>
              <a:cxnLst/>
              <a:rect r="r" b="b" t="t" l="l"/>
              <a:pathLst>
                <a:path h="5079138" w="7346315">
                  <a:moveTo>
                    <a:pt x="12700" y="0"/>
                  </a:moveTo>
                  <a:lnTo>
                    <a:pt x="7333615" y="0"/>
                  </a:lnTo>
                  <a:cubicBezTo>
                    <a:pt x="7340600" y="0"/>
                    <a:pt x="7346315" y="6437"/>
                    <a:pt x="7346315" y="14304"/>
                  </a:cubicBezTo>
                  <a:lnTo>
                    <a:pt x="7346315" y="5064839"/>
                  </a:lnTo>
                  <a:cubicBezTo>
                    <a:pt x="7346315" y="5072706"/>
                    <a:pt x="7340600" y="5079138"/>
                    <a:pt x="7333615" y="5079138"/>
                  </a:cubicBezTo>
                  <a:lnTo>
                    <a:pt x="12700" y="5079138"/>
                  </a:lnTo>
                  <a:cubicBezTo>
                    <a:pt x="5715" y="5079138"/>
                    <a:pt x="0" y="5072706"/>
                    <a:pt x="0" y="5064839"/>
                  </a:cubicBezTo>
                  <a:lnTo>
                    <a:pt x="0" y="14304"/>
                  </a:lnTo>
                  <a:cubicBezTo>
                    <a:pt x="0" y="6437"/>
                    <a:pt x="5715" y="0"/>
                    <a:pt x="12700" y="0"/>
                  </a:cubicBezTo>
                  <a:moveTo>
                    <a:pt x="12700" y="28608"/>
                  </a:moveTo>
                  <a:lnTo>
                    <a:pt x="12700" y="14304"/>
                  </a:lnTo>
                  <a:lnTo>
                    <a:pt x="25400" y="14304"/>
                  </a:lnTo>
                  <a:lnTo>
                    <a:pt x="25400" y="5064839"/>
                  </a:lnTo>
                  <a:lnTo>
                    <a:pt x="12700" y="5064839"/>
                  </a:lnTo>
                  <a:lnTo>
                    <a:pt x="12700" y="5050535"/>
                  </a:lnTo>
                  <a:lnTo>
                    <a:pt x="7333615" y="5050535"/>
                  </a:lnTo>
                  <a:lnTo>
                    <a:pt x="7333615" y="5064839"/>
                  </a:lnTo>
                  <a:lnTo>
                    <a:pt x="7320915" y="5064839"/>
                  </a:lnTo>
                  <a:lnTo>
                    <a:pt x="7320915" y="14304"/>
                  </a:lnTo>
                  <a:lnTo>
                    <a:pt x="7333615" y="14304"/>
                  </a:lnTo>
                  <a:lnTo>
                    <a:pt x="7333615" y="28608"/>
                  </a:lnTo>
                  <a:lnTo>
                    <a:pt x="12700" y="28608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887587" y="6529883"/>
            <a:ext cx="640728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📦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528315" y="6529883"/>
            <a:ext cx="190336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Volume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87587" y="7046347"/>
            <a:ext cx="4758738" cy="190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High volume confirms price moves. A breakout on low volume is weak. Breakout on 2–3× average volume is strong. Required by both Cameron and Minervini.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796147" y="9002592"/>
            <a:ext cx="4941618" cy="816131"/>
            <a:chOff x="0" y="0"/>
            <a:chExt cx="6588823" cy="1088174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588887" cy="1088120"/>
            </a:xfrm>
            <a:custGeom>
              <a:avLst/>
              <a:gdLst/>
              <a:ahLst/>
              <a:cxnLst/>
              <a:rect r="r" b="b" t="t" l="l"/>
              <a:pathLst>
                <a:path h="1088120" w="6588887">
                  <a:moveTo>
                    <a:pt x="0" y="0"/>
                  </a:moveTo>
                  <a:lnTo>
                    <a:pt x="6588887" y="0"/>
                  </a:lnTo>
                  <a:lnTo>
                    <a:pt x="6588887" y="1088120"/>
                  </a:lnTo>
                  <a:lnTo>
                    <a:pt x="0" y="1088120"/>
                  </a:lnTo>
                  <a:close/>
                </a:path>
              </a:pathLst>
            </a:custGeom>
            <a:solidFill>
              <a:srgbClr val="0A1F14"/>
            </a:solidFill>
          </p:spPr>
        </p:sp>
      </p:grpSp>
      <p:sp>
        <p:nvSpPr>
          <p:cNvPr name="TextBox 44" id="44"/>
          <p:cNvSpPr txBox="true"/>
          <p:nvPr/>
        </p:nvSpPr>
        <p:spPr>
          <a:xfrm rot="0">
            <a:off x="1024861" y="9028147"/>
            <a:ext cx="4484208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▶  BUY breakouts with 2× average volume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6414573" y="6284700"/>
            <a:ext cx="5509755" cy="3809325"/>
            <a:chOff x="0" y="0"/>
            <a:chExt cx="7346340" cy="50791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12700" y="14304"/>
              <a:ext cx="7320915" cy="5050535"/>
            </a:xfrm>
            <a:custGeom>
              <a:avLst/>
              <a:gdLst/>
              <a:ahLst/>
              <a:cxnLst/>
              <a:rect r="r" b="b" t="t" l="l"/>
              <a:pathLst>
                <a:path h="5050535" w="7320915">
                  <a:moveTo>
                    <a:pt x="0" y="0"/>
                  </a:moveTo>
                  <a:lnTo>
                    <a:pt x="7320915" y="0"/>
                  </a:lnTo>
                  <a:lnTo>
                    <a:pt x="7320915" y="5050535"/>
                  </a:lnTo>
                  <a:lnTo>
                    <a:pt x="0" y="5050535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7346315" cy="5079138"/>
            </a:xfrm>
            <a:custGeom>
              <a:avLst/>
              <a:gdLst/>
              <a:ahLst/>
              <a:cxnLst/>
              <a:rect r="r" b="b" t="t" l="l"/>
              <a:pathLst>
                <a:path h="5079138" w="7346315">
                  <a:moveTo>
                    <a:pt x="12700" y="0"/>
                  </a:moveTo>
                  <a:lnTo>
                    <a:pt x="7333615" y="0"/>
                  </a:lnTo>
                  <a:cubicBezTo>
                    <a:pt x="7340600" y="0"/>
                    <a:pt x="7346315" y="6437"/>
                    <a:pt x="7346315" y="14304"/>
                  </a:cubicBezTo>
                  <a:lnTo>
                    <a:pt x="7346315" y="5064839"/>
                  </a:lnTo>
                  <a:cubicBezTo>
                    <a:pt x="7346315" y="5072706"/>
                    <a:pt x="7340600" y="5079138"/>
                    <a:pt x="7333615" y="5079138"/>
                  </a:cubicBezTo>
                  <a:lnTo>
                    <a:pt x="12700" y="5079138"/>
                  </a:lnTo>
                  <a:cubicBezTo>
                    <a:pt x="5715" y="5079138"/>
                    <a:pt x="0" y="5072706"/>
                    <a:pt x="0" y="5064839"/>
                  </a:cubicBezTo>
                  <a:lnTo>
                    <a:pt x="0" y="14304"/>
                  </a:lnTo>
                  <a:cubicBezTo>
                    <a:pt x="0" y="6437"/>
                    <a:pt x="5715" y="0"/>
                    <a:pt x="12700" y="0"/>
                  </a:cubicBezTo>
                  <a:moveTo>
                    <a:pt x="12700" y="28608"/>
                  </a:moveTo>
                  <a:lnTo>
                    <a:pt x="12700" y="14304"/>
                  </a:lnTo>
                  <a:lnTo>
                    <a:pt x="25400" y="14304"/>
                  </a:lnTo>
                  <a:lnTo>
                    <a:pt x="25400" y="5064839"/>
                  </a:lnTo>
                  <a:lnTo>
                    <a:pt x="12700" y="5064839"/>
                  </a:lnTo>
                  <a:lnTo>
                    <a:pt x="12700" y="5050535"/>
                  </a:lnTo>
                  <a:lnTo>
                    <a:pt x="7333615" y="5050535"/>
                  </a:lnTo>
                  <a:lnTo>
                    <a:pt x="7333615" y="5064839"/>
                  </a:lnTo>
                  <a:lnTo>
                    <a:pt x="7320915" y="5064839"/>
                  </a:lnTo>
                  <a:lnTo>
                    <a:pt x="7320915" y="14304"/>
                  </a:lnTo>
                  <a:lnTo>
                    <a:pt x="7333615" y="14304"/>
                  </a:lnTo>
                  <a:lnTo>
                    <a:pt x="7333615" y="28608"/>
                  </a:lnTo>
                  <a:lnTo>
                    <a:pt x="12700" y="28608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48" id="48"/>
          <p:cNvSpPr txBox="true"/>
          <p:nvPr/>
        </p:nvSpPr>
        <p:spPr>
          <a:xfrm rot="0">
            <a:off x="6762626" y="6529883"/>
            <a:ext cx="640728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🧱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7403354" y="6529883"/>
            <a:ext cx="3192276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Support &amp; Resistance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762626" y="7046347"/>
            <a:ext cx="4758738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Levels where price previously bounced (support) or was rejected (resistance). Buy near support with stop below it.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6671186" y="9002592"/>
            <a:ext cx="4941618" cy="816131"/>
            <a:chOff x="0" y="0"/>
            <a:chExt cx="6588823" cy="1088174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588887" cy="1088120"/>
            </a:xfrm>
            <a:custGeom>
              <a:avLst/>
              <a:gdLst/>
              <a:ahLst/>
              <a:cxnLst/>
              <a:rect r="r" b="b" t="t" l="l"/>
              <a:pathLst>
                <a:path h="1088120" w="6588887">
                  <a:moveTo>
                    <a:pt x="0" y="0"/>
                  </a:moveTo>
                  <a:lnTo>
                    <a:pt x="6588887" y="0"/>
                  </a:lnTo>
                  <a:lnTo>
                    <a:pt x="6588887" y="1088120"/>
                  </a:lnTo>
                  <a:lnTo>
                    <a:pt x="0" y="1088120"/>
                  </a:lnTo>
                  <a:close/>
                </a:path>
              </a:pathLst>
            </a:custGeom>
            <a:solidFill>
              <a:srgbClr val="0A1F14"/>
            </a:solidFill>
          </p:spPr>
        </p:sp>
      </p:grpSp>
      <p:sp>
        <p:nvSpPr>
          <p:cNvPr name="TextBox 53" id="53"/>
          <p:cNvSpPr txBox="true"/>
          <p:nvPr/>
        </p:nvSpPr>
        <p:spPr>
          <a:xfrm rot="0">
            <a:off x="6899891" y="9028147"/>
            <a:ext cx="4484208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▶  BUY near support / SELL near resistance</a:t>
            </a:r>
          </a:p>
        </p:txBody>
      </p:sp>
      <p:grpSp>
        <p:nvGrpSpPr>
          <p:cNvPr name="Group 54" id="54"/>
          <p:cNvGrpSpPr/>
          <p:nvPr/>
        </p:nvGrpSpPr>
        <p:grpSpPr>
          <a:xfrm rot="0">
            <a:off x="12289612" y="6284700"/>
            <a:ext cx="5509755" cy="3809325"/>
            <a:chOff x="0" y="0"/>
            <a:chExt cx="7346340" cy="50791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12700" y="14304"/>
              <a:ext cx="7320915" cy="5050535"/>
            </a:xfrm>
            <a:custGeom>
              <a:avLst/>
              <a:gdLst/>
              <a:ahLst/>
              <a:cxnLst/>
              <a:rect r="r" b="b" t="t" l="l"/>
              <a:pathLst>
                <a:path h="5050535" w="7320915">
                  <a:moveTo>
                    <a:pt x="0" y="0"/>
                  </a:moveTo>
                  <a:lnTo>
                    <a:pt x="7320915" y="0"/>
                  </a:lnTo>
                  <a:lnTo>
                    <a:pt x="7320915" y="5050535"/>
                  </a:lnTo>
                  <a:lnTo>
                    <a:pt x="0" y="5050535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7346315" cy="5079138"/>
            </a:xfrm>
            <a:custGeom>
              <a:avLst/>
              <a:gdLst/>
              <a:ahLst/>
              <a:cxnLst/>
              <a:rect r="r" b="b" t="t" l="l"/>
              <a:pathLst>
                <a:path h="5079138" w="7346315">
                  <a:moveTo>
                    <a:pt x="12700" y="0"/>
                  </a:moveTo>
                  <a:lnTo>
                    <a:pt x="7333615" y="0"/>
                  </a:lnTo>
                  <a:cubicBezTo>
                    <a:pt x="7340600" y="0"/>
                    <a:pt x="7346315" y="6437"/>
                    <a:pt x="7346315" y="14304"/>
                  </a:cubicBezTo>
                  <a:lnTo>
                    <a:pt x="7346315" y="5064839"/>
                  </a:lnTo>
                  <a:cubicBezTo>
                    <a:pt x="7346315" y="5072706"/>
                    <a:pt x="7340600" y="5079138"/>
                    <a:pt x="7333615" y="5079138"/>
                  </a:cubicBezTo>
                  <a:lnTo>
                    <a:pt x="12700" y="5079138"/>
                  </a:lnTo>
                  <a:cubicBezTo>
                    <a:pt x="5715" y="5079138"/>
                    <a:pt x="0" y="5072706"/>
                    <a:pt x="0" y="5064839"/>
                  </a:cubicBezTo>
                  <a:lnTo>
                    <a:pt x="0" y="14304"/>
                  </a:lnTo>
                  <a:cubicBezTo>
                    <a:pt x="0" y="6437"/>
                    <a:pt x="5715" y="0"/>
                    <a:pt x="12700" y="0"/>
                  </a:cubicBezTo>
                  <a:moveTo>
                    <a:pt x="12700" y="28608"/>
                  </a:moveTo>
                  <a:lnTo>
                    <a:pt x="12700" y="14304"/>
                  </a:lnTo>
                  <a:lnTo>
                    <a:pt x="25400" y="14304"/>
                  </a:lnTo>
                  <a:lnTo>
                    <a:pt x="25400" y="5064839"/>
                  </a:lnTo>
                  <a:lnTo>
                    <a:pt x="12700" y="5064839"/>
                  </a:lnTo>
                  <a:lnTo>
                    <a:pt x="12700" y="5050535"/>
                  </a:lnTo>
                  <a:lnTo>
                    <a:pt x="7333615" y="5050535"/>
                  </a:lnTo>
                  <a:lnTo>
                    <a:pt x="7333615" y="5064839"/>
                  </a:lnTo>
                  <a:lnTo>
                    <a:pt x="7320915" y="5064839"/>
                  </a:lnTo>
                  <a:lnTo>
                    <a:pt x="7320915" y="14304"/>
                  </a:lnTo>
                  <a:lnTo>
                    <a:pt x="7333615" y="14304"/>
                  </a:lnTo>
                  <a:lnTo>
                    <a:pt x="7333615" y="28608"/>
                  </a:lnTo>
                  <a:lnTo>
                    <a:pt x="12700" y="28608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57" id="57"/>
          <p:cNvSpPr txBox="true"/>
          <p:nvPr/>
        </p:nvSpPr>
        <p:spPr>
          <a:xfrm rot="0">
            <a:off x="12637665" y="6529883"/>
            <a:ext cx="640728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🕯️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3276878" y="6529883"/>
            <a:ext cx="321601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Candlestick Patterns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2637665" y="7046347"/>
            <a:ext cx="4758738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Hammer at the bottom = buy signal. Shooting star at top = sell. Engulfing candles show strong momentum shifts.</a:t>
            </a:r>
          </a:p>
        </p:txBody>
      </p:sp>
      <p:grpSp>
        <p:nvGrpSpPr>
          <p:cNvPr name="Group 60" id="60"/>
          <p:cNvGrpSpPr/>
          <p:nvPr/>
        </p:nvGrpSpPr>
        <p:grpSpPr>
          <a:xfrm rot="0">
            <a:off x="12546225" y="9002592"/>
            <a:ext cx="4941618" cy="816131"/>
            <a:chOff x="0" y="0"/>
            <a:chExt cx="6588823" cy="1088174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6588887" cy="1088120"/>
            </a:xfrm>
            <a:custGeom>
              <a:avLst/>
              <a:gdLst/>
              <a:ahLst/>
              <a:cxnLst/>
              <a:rect r="r" b="b" t="t" l="l"/>
              <a:pathLst>
                <a:path h="1088120" w="6588887">
                  <a:moveTo>
                    <a:pt x="0" y="0"/>
                  </a:moveTo>
                  <a:lnTo>
                    <a:pt x="6588887" y="0"/>
                  </a:lnTo>
                  <a:lnTo>
                    <a:pt x="6588887" y="1088120"/>
                  </a:lnTo>
                  <a:lnTo>
                    <a:pt x="0" y="1088120"/>
                  </a:lnTo>
                  <a:close/>
                </a:path>
              </a:pathLst>
            </a:custGeom>
            <a:solidFill>
              <a:srgbClr val="0A1F14"/>
            </a:solidFill>
          </p:spPr>
        </p:sp>
      </p:grpSp>
      <p:sp>
        <p:nvSpPr>
          <p:cNvPr name="TextBox 62" id="62"/>
          <p:cNvSpPr txBox="true"/>
          <p:nvPr/>
        </p:nvSpPr>
        <p:spPr>
          <a:xfrm rot="0">
            <a:off x="12774930" y="9028147"/>
            <a:ext cx="4484208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▶  BUY on hammer or bullish engulfing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97725" cy="10295039"/>
            <a:chOff x="0" y="0"/>
            <a:chExt cx="24396967" cy="137267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96954" cy="13726668"/>
            </a:xfrm>
            <a:custGeom>
              <a:avLst/>
              <a:gdLst/>
              <a:ahLst/>
              <a:cxnLst/>
              <a:rect r="r" b="b" t="t" l="l"/>
              <a:pathLst>
                <a:path h="13726668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13726668"/>
                  </a:lnTo>
                  <a:lnTo>
                    <a:pt x="0" y="13726668"/>
                  </a:lnTo>
                  <a:close/>
                </a:path>
              </a:pathLst>
            </a:custGeom>
            <a:solidFill>
              <a:srgbClr val="0A0C1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97725" cy="1736903"/>
            <a:chOff x="0" y="0"/>
            <a:chExt cx="24396967" cy="23158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96954" cy="2315934"/>
            </a:xfrm>
            <a:custGeom>
              <a:avLst/>
              <a:gdLst/>
              <a:ahLst/>
              <a:cxnLst/>
              <a:rect r="r" b="b" t="t" l="l"/>
              <a:pathLst>
                <a:path h="2315934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2315934"/>
                  </a:lnTo>
                  <a:lnTo>
                    <a:pt x="0" y="2315934"/>
                  </a:lnTo>
                  <a:close/>
                </a:path>
              </a:pathLst>
            </a:custGeom>
            <a:solidFill>
              <a:srgbClr val="111318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77773" y="478526"/>
            <a:ext cx="4213615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05 — THE RULES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7773" y="934879"/>
            <a:ext cx="12619506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GOLDEN RULES OF DAY TRADING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77773" y="1851203"/>
            <a:ext cx="1217116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Every trader who survived follows these. Break them and you join the 97%.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539534" y="2428565"/>
            <a:ext cx="5509755" cy="3591652"/>
            <a:chOff x="0" y="0"/>
            <a:chExt cx="7346340" cy="478886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700" y="14057"/>
              <a:ext cx="7320915" cy="4760811"/>
            </a:xfrm>
            <a:custGeom>
              <a:avLst/>
              <a:gdLst/>
              <a:ahLst/>
              <a:cxnLst/>
              <a:rect r="r" b="b" t="t" l="l"/>
              <a:pathLst>
                <a:path h="4760811" w="7320915">
                  <a:moveTo>
                    <a:pt x="0" y="0"/>
                  </a:moveTo>
                  <a:lnTo>
                    <a:pt x="7320915" y="0"/>
                  </a:lnTo>
                  <a:lnTo>
                    <a:pt x="7320915" y="4760811"/>
                  </a:lnTo>
                  <a:lnTo>
                    <a:pt x="0" y="4760811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346315" cy="4788920"/>
            </a:xfrm>
            <a:custGeom>
              <a:avLst/>
              <a:gdLst/>
              <a:ahLst/>
              <a:cxnLst/>
              <a:rect r="r" b="b" t="t" l="l"/>
              <a:pathLst>
                <a:path h="4788920" w="7346315">
                  <a:moveTo>
                    <a:pt x="12700" y="0"/>
                  </a:moveTo>
                  <a:lnTo>
                    <a:pt x="7333615" y="0"/>
                  </a:lnTo>
                  <a:cubicBezTo>
                    <a:pt x="7340600" y="0"/>
                    <a:pt x="7346315" y="6326"/>
                    <a:pt x="7346315" y="14057"/>
                  </a:cubicBezTo>
                  <a:lnTo>
                    <a:pt x="7346315" y="4774868"/>
                  </a:lnTo>
                  <a:cubicBezTo>
                    <a:pt x="7346315" y="4782600"/>
                    <a:pt x="7340600" y="4788920"/>
                    <a:pt x="7333615" y="4788920"/>
                  </a:cubicBezTo>
                  <a:lnTo>
                    <a:pt x="12700" y="4788920"/>
                  </a:lnTo>
                  <a:cubicBezTo>
                    <a:pt x="5715" y="4788920"/>
                    <a:pt x="0" y="4782600"/>
                    <a:pt x="0" y="4774868"/>
                  </a:cubicBezTo>
                  <a:lnTo>
                    <a:pt x="0" y="14057"/>
                  </a:lnTo>
                  <a:cubicBezTo>
                    <a:pt x="0" y="6326"/>
                    <a:pt x="5715" y="0"/>
                    <a:pt x="12700" y="0"/>
                  </a:cubicBezTo>
                  <a:moveTo>
                    <a:pt x="12700" y="28115"/>
                  </a:moveTo>
                  <a:lnTo>
                    <a:pt x="12700" y="14057"/>
                  </a:lnTo>
                  <a:lnTo>
                    <a:pt x="25400" y="14057"/>
                  </a:lnTo>
                  <a:lnTo>
                    <a:pt x="25400" y="4774868"/>
                  </a:lnTo>
                  <a:lnTo>
                    <a:pt x="12700" y="4774868"/>
                  </a:lnTo>
                  <a:lnTo>
                    <a:pt x="12700" y="4760811"/>
                  </a:lnTo>
                  <a:lnTo>
                    <a:pt x="7333615" y="4760811"/>
                  </a:lnTo>
                  <a:lnTo>
                    <a:pt x="7333615" y="4774868"/>
                  </a:lnTo>
                  <a:lnTo>
                    <a:pt x="7320915" y="4774868"/>
                  </a:lnTo>
                  <a:lnTo>
                    <a:pt x="7320915" y="14057"/>
                  </a:lnTo>
                  <a:lnTo>
                    <a:pt x="7333615" y="14057"/>
                  </a:lnTo>
                  <a:lnTo>
                    <a:pt x="7333615" y="28115"/>
                  </a:lnTo>
                  <a:lnTo>
                    <a:pt x="12700" y="28115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549069" y="2439119"/>
            <a:ext cx="82363" cy="3570555"/>
            <a:chOff x="0" y="0"/>
            <a:chExt cx="109817" cy="476074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9855" cy="4760670"/>
            </a:xfrm>
            <a:custGeom>
              <a:avLst/>
              <a:gdLst/>
              <a:ahLst/>
              <a:cxnLst/>
              <a:rect r="r" b="b" t="t" l="l"/>
              <a:pathLst>
                <a:path h="4760670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4760670"/>
                  </a:lnTo>
                  <a:lnTo>
                    <a:pt x="0" y="4760670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915048" y="2629486"/>
            <a:ext cx="1464326" cy="81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4"/>
              </a:lnSpc>
            </a:pPr>
            <a:r>
              <a:rPr lang="en-US" b="true" sz="4803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01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15048" y="3465695"/>
            <a:ext cx="4758738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Never Risk More Than 1–2% Per Trade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15048" y="4370570"/>
            <a:ext cx="4758738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PTJ, Hite, and most legends cap each trade at 1–2% of total account. Even 10 losses in a row won't wipe you out.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6414573" y="2428565"/>
            <a:ext cx="5509755" cy="3591652"/>
            <a:chOff x="0" y="0"/>
            <a:chExt cx="7346340" cy="478886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2700" y="14057"/>
              <a:ext cx="7320915" cy="4760811"/>
            </a:xfrm>
            <a:custGeom>
              <a:avLst/>
              <a:gdLst/>
              <a:ahLst/>
              <a:cxnLst/>
              <a:rect r="r" b="b" t="t" l="l"/>
              <a:pathLst>
                <a:path h="4760811" w="7320915">
                  <a:moveTo>
                    <a:pt x="0" y="0"/>
                  </a:moveTo>
                  <a:lnTo>
                    <a:pt x="7320915" y="0"/>
                  </a:lnTo>
                  <a:lnTo>
                    <a:pt x="7320915" y="4760811"/>
                  </a:lnTo>
                  <a:lnTo>
                    <a:pt x="0" y="4760811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46315" cy="4788920"/>
            </a:xfrm>
            <a:custGeom>
              <a:avLst/>
              <a:gdLst/>
              <a:ahLst/>
              <a:cxnLst/>
              <a:rect r="r" b="b" t="t" l="l"/>
              <a:pathLst>
                <a:path h="4788920" w="7346315">
                  <a:moveTo>
                    <a:pt x="12700" y="0"/>
                  </a:moveTo>
                  <a:lnTo>
                    <a:pt x="7333615" y="0"/>
                  </a:lnTo>
                  <a:cubicBezTo>
                    <a:pt x="7340600" y="0"/>
                    <a:pt x="7346315" y="6326"/>
                    <a:pt x="7346315" y="14057"/>
                  </a:cubicBezTo>
                  <a:lnTo>
                    <a:pt x="7346315" y="4774868"/>
                  </a:lnTo>
                  <a:cubicBezTo>
                    <a:pt x="7346315" y="4782600"/>
                    <a:pt x="7340600" y="4788920"/>
                    <a:pt x="7333615" y="4788920"/>
                  </a:cubicBezTo>
                  <a:lnTo>
                    <a:pt x="12700" y="4788920"/>
                  </a:lnTo>
                  <a:cubicBezTo>
                    <a:pt x="5715" y="4788920"/>
                    <a:pt x="0" y="4782600"/>
                    <a:pt x="0" y="4774868"/>
                  </a:cubicBezTo>
                  <a:lnTo>
                    <a:pt x="0" y="14057"/>
                  </a:lnTo>
                  <a:cubicBezTo>
                    <a:pt x="0" y="6326"/>
                    <a:pt x="5715" y="0"/>
                    <a:pt x="12700" y="0"/>
                  </a:cubicBezTo>
                  <a:moveTo>
                    <a:pt x="12700" y="28115"/>
                  </a:moveTo>
                  <a:lnTo>
                    <a:pt x="12700" y="14057"/>
                  </a:lnTo>
                  <a:lnTo>
                    <a:pt x="25400" y="14057"/>
                  </a:lnTo>
                  <a:lnTo>
                    <a:pt x="25400" y="4774868"/>
                  </a:lnTo>
                  <a:lnTo>
                    <a:pt x="12700" y="4774868"/>
                  </a:lnTo>
                  <a:lnTo>
                    <a:pt x="12700" y="4760811"/>
                  </a:lnTo>
                  <a:lnTo>
                    <a:pt x="7333615" y="4760811"/>
                  </a:lnTo>
                  <a:lnTo>
                    <a:pt x="7333615" y="4774868"/>
                  </a:lnTo>
                  <a:lnTo>
                    <a:pt x="7320915" y="4774868"/>
                  </a:lnTo>
                  <a:lnTo>
                    <a:pt x="7320915" y="14057"/>
                  </a:lnTo>
                  <a:lnTo>
                    <a:pt x="7333615" y="14057"/>
                  </a:lnTo>
                  <a:lnTo>
                    <a:pt x="7333615" y="28115"/>
                  </a:lnTo>
                  <a:lnTo>
                    <a:pt x="12700" y="28115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6424108" y="2439119"/>
            <a:ext cx="82363" cy="3570555"/>
            <a:chOff x="0" y="0"/>
            <a:chExt cx="109817" cy="476074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9855" cy="4760670"/>
            </a:xfrm>
            <a:custGeom>
              <a:avLst/>
              <a:gdLst/>
              <a:ahLst/>
              <a:cxnLst/>
              <a:rect r="r" b="b" t="t" l="l"/>
              <a:pathLst>
                <a:path h="4760670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4760670"/>
                  </a:lnTo>
                  <a:lnTo>
                    <a:pt x="0" y="4760670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6790077" y="2629486"/>
            <a:ext cx="1464326" cy="81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4"/>
              </a:lnSpc>
            </a:pPr>
            <a:r>
              <a:rPr lang="en-US" b="true" sz="4803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02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790077" y="3465695"/>
            <a:ext cx="4758738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Always Use a Stop-Loss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790077" y="4042215"/>
            <a:ext cx="4758738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Set your exit BEFORE you enter. If it goes against you by your limit — exit. No exceptions. Removes emotion from the decision.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2289612" y="2428565"/>
            <a:ext cx="5509755" cy="3591652"/>
            <a:chOff x="0" y="0"/>
            <a:chExt cx="7346340" cy="478886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12700" y="14057"/>
              <a:ext cx="7320915" cy="4760811"/>
            </a:xfrm>
            <a:custGeom>
              <a:avLst/>
              <a:gdLst/>
              <a:ahLst/>
              <a:cxnLst/>
              <a:rect r="r" b="b" t="t" l="l"/>
              <a:pathLst>
                <a:path h="4760811" w="7320915">
                  <a:moveTo>
                    <a:pt x="0" y="0"/>
                  </a:moveTo>
                  <a:lnTo>
                    <a:pt x="7320915" y="0"/>
                  </a:lnTo>
                  <a:lnTo>
                    <a:pt x="7320915" y="4760811"/>
                  </a:lnTo>
                  <a:lnTo>
                    <a:pt x="0" y="4760811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346315" cy="4788920"/>
            </a:xfrm>
            <a:custGeom>
              <a:avLst/>
              <a:gdLst/>
              <a:ahLst/>
              <a:cxnLst/>
              <a:rect r="r" b="b" t="t" l="l"/>
              <a:pathLst>
                <a:path h="4788920" w="7346315">
                  <a:moveTo>
                    <a:pt x="12700" y="0"/>
                  </a:moveTo>
                  <a:lnTo>
                    <a:pt x="7333615" y="0"/>
                  </a:lnTo>
                  <a:cubicBezTo>
                    <a:pt x="7340600" y="0"/>
                    <a:pt x="7346315" y="6326"/>
                    <a:pt x="7346315" y="14057"/>
                  </a:cubicBezTo>
                  <a:lnTo>
                    <a:pt x="7346315" y="4774868"/>
                  </a:lnTo>
                  <a:cubicBezTo>
                    <a:pt x="7346315" y="4782600"/>
                    <a:pt x="7340600" y="4788920"/>
                    <a:pt x="7333615" y="4788920"/>
                  </a:cubicBezTo>
                  <a:lnTo>
                    <a:pt x="12700" y="4788920"/>
                  </a:lnTo>
                  <a:cubicBezTo>
                    <a:pt x="5715" y="4788920"/>
                    <a:pt x="0" y="4782600"/>
                    <a:pt x="0" y="4774868"/>
                  </a:cubicBezTo>
                  <a:lnTo>
                    <a:pt x="0" y="14057"/>
                  </a:lnTo>
                  <a:cubicBezTo>
                    <a:pt x="0" y="6326"/>
                    <a:pt x="5715" y="0"/>
                    <a:pt x="12700" y="0"/>
                  </a:cubicBezTo>
                  <a:moveTo>
                    <a:pt x="12700" y="28115"/>
                  </a:moveTo>
                  <a:lnTo>
                    <a:pt x="12700" y="14057"/>
                  </a:lnTo>
                  <a:lnTo>
                    <a:pt x="25400" y="14057"/>
                  </a:lnTo>
                  <a:lnTo>
                    <a:pt x="25400" y="4774868"/>
                  </a:lnTo>
                  <a:lnTo>
                    <a:pt x="12700" y="4774868"/>
                  </a:lnTo>
                  <a:lnTo>
                    <a:pt x="12700" y="4760811"/>
                  </a:lnTo>
                  <a:lnTo>
                    <a:pt x="7333615" y="4760811"/>
                  </a:lnTo>
                  <a:lnTo>
                    <a:pt x="7333615" y="4774868"/>
                  </a:lnTo>
                  <a:lnTo>
                    <a:pt x="7320915" y="4774868"/>
                  </a:lnTo>
                  <a:lnTo>
                    <a:pt x="7320915" y="14057"/>
                  </a:lnTo>
                  <a:lnTo>
                    <a:pt x="7333615" y="14057"/>
                  </a:lnTo>
                  <a:lnTo>
                    <a:pt x="7333615" y="28115"/>
                  </a:lnTo>
                  <a:lnTo>
                    <a:pt x="12700" y="28115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2299147" y="2439119"/>
            <a:ext cx="82363" cy="3570555"/>
            <a:chOff x="0" y="0"/>
            <a:chExt cx="109817" cy="476074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09855" cy="4760670"/>
            </a:xfrm>
            <a:custGeom>
              <a:avLst/>
              <a:gdLst/>
              <a:ahLst/>
              <a:cxnLst/>
              <a:rect r="r" b="b" t="t" l="l"/>
              <a:pathLst>
                <a:path h="4760670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4760670"/>
                  </a:lnTo>
                  <a:lnTo>
                    <a:pt x="0" y="4760670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2665116" y="2629486"/>
            <a:ext cx="1464326" cy="81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4"/>
              </a:lnSpc>
            </a:pPr>
            <a:r>
              <a:rPr lang="en-US" b="true" sz="4803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03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665116" y="3465695"/>
            <a:ext cx="4758738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Aim for 1:3 Risk-to-Reward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665116" y="4042215"/>
            <a:ext cx="4758738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Risk $1 to make $3. This means you can be WRONG 60% of the time and still be profitable. Minervini requires minimum 1:3.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539534" y="6405096"/>
            <a:ext cx="5509755" cy="3614773"/>
            <a:chOff x="0" y="0"/>
            <a:chExt cx="7346340" cy="4819697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12700" y="14148"/>
              <a:ext cx="7320915" cy="4791458"/>
            </a:xfrm>
            <a:custGeom>
              <a:avLst/>
              <a:gdLst/>
              <a:ahLst/>
              <a:cxnLst/>
              <a:rect r="r" b="b" t="t" l="l"/>
              <a:pathLst>
                <a:path h="4791458" w="7320915">
                  <a:moveTo>
                    <a:pt x="0" y="0"/>
                  </a:moveTo>
                  <a:lnTo>
                    <a:pt x="7320915" y="0"/>
                  </a:lnTo>
                  <a:lnTo>
                    <a:pt x="7320915" y="4791458"/>
                  </a:lnTo>
                  <a:lnTo>
                    <a:pt x="0" y="4791458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346315" cy="4819748"/>
            </a:xfrm>
            <a:custGeom>
              <a:avLst/>
              <a:gdLst/>
              <a:ahLst/>
              <a:cxnLst/>
              <a:rect r="r" b="b" t="t" l="l"/>
              <a:pathLst>
                <a:path h="4819748" w="7346315">
                  <a:moveTo>
                    <a:pt x="12700" y="0"/>
                  </a:moveTo>
                  <a:lnTo>
                    <a:pt x="7333615" y="0"/>
                  </a:lnTo>
                  <a:cubicBezTo>
                    <a:pt x="7340600" y="0"/>
                    <a:pt x="7346315" y="6367"/>
                    <a:pt x="7346315" y="14148"/>
                  </a:cubicBezTo>
                  <a:lnTo>
                    <a:pt x="7346315" y="4805606"/>
                  </a:lnTo>
                  <a:cubicBezTo>
                    <a:pt x="7346315" y="4813387"/>
                    <a:pt x="7340600" y="4819748"/>
                    <a:pt x="7333615" y="4819748"/>
                  </a:cubicBezTo>
                  <a:lnTo>
                    <a:pt x="12700" y="4819748"/>
                  </a:lnTo>
                  <a:cubicBezTo>
                    <a:pt x="5715" y="4819748"/>
                    <a:pt x="0" y="4813387"/>
                    <a:pt x="0" y="4805606"/>
                  </a:cubicBezTo>
                  <a:lnTo>
                    <a:pt x="0" y="14148"/>
                  </a:lnTo>
                  <a:cubicBezTo>
                    <a:pt x="0" y="6367"/>
                    <a:pt x="5715" y="0"/>
                    <a:pt x="12700" y="0"/>
                  </a:cubicBezTo>
                  <a:moveTo>
                    <a:pt x="12700" y="28296"/>
                  </a:moveTo>
                  <a:lnTo>
                    <a:pt x="12700" y="14148"/>
                  </a:lnTo>
                  <a:lnTo>
                    <a:pt x="25400" y="14148"/>
                  </a:lnTo>
                  <a:lnTo>
                    <a:pt x="25400" y="4805606"/>
                  </a:lnTo>
                  <a:lnTo>
                    <a:pt x="12700" y="4805606"/>
                  </a:lnTo>
                  <a:lnTo>
                    <a:pt x="12700" y="4791458"/>
                  </a:lnTo>
                  <a:lnTo>
                    <a:pt x="7333615" y="4791458"/>
                  </a:lnTo>
                  <a:lnTo>
                    <a:pt x="7333615" y="4805606"/>
                  </a:lnTo>
                  <a:lnTo>
                    <a:pt x="7320915" y="4805606"/>
                  </a:lnTo>
                  <a:lnTo>
                    <a:pt x="7320915" y="14148"/>
                  </a:lnTo>
                  <a:lnTo>
                    <a:pt x="7333615" y="14148"/>
                  </a:lnTo>
                  <a:lnTo>
                    <a:pt x="7333615" y="28296"/>
                  </a:lnTo>
                  <a:lnTo>
                    <a:pt x="12700" y="28296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549069" y="6415717"/>
            <a:ext cx="82363" cy="3593540"/>
            <a:chOff x="0" y="0"/>
            <a:chExt cx="109817" cy="4791387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09855" cy="4791316"/>
            </a:xfrm>
            <a:custGeom>
              <a:avLst/>
              <a:gdLst/>
              <a:ahLst/>
              <a:cxnLst/>
              <a:rect r="r" b="b" t="t" l="l"/>
              <a:pathLst>
                <a:path h="4791316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4791316"/>
                  </a:lnTo>
                  <a:lnTo>
                    <a:pt x="0" y="4791316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sp>
        <p:nvSpPr>
          <p:cNvPr name="TextBox 38" id="38"/>
          <p:cNvSpPr txBox="true"/>
          <p:nvPr/>
        </p:nvSpPr>
        <p:spPr>
          <a:xfrm rot="0">
            <a:off x="915048" y="6606016"/>
            <a:ext cx="1464326" cy="81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4"/>
              </a:lnSpc>
            </a:pPr>
            <a:r>
              <a:rPr lang="en-US" b="true" sz="4803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04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915048" y="7442225"/>
            <a:ext cx="4758738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Trade With the Trend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15048" y="8018745"/>
            <a:ext cx="4758738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'The trend is your friend.' Don't fight the market. Beginners should ONLY trade in the direction of the overall trend.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6414573" y="6405096"/>
            <a:ext cx="5509755" cy="3614773"/>
            <a:chOff x="0" y="0"/>
            <a:chExt cx="7346340" cy="4819697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12700" y="14148"/>
              <a:ext cx="7320915" cy="4791458"/>
            </a:xfrm>
            <a:custGeom>
              <a:avLst/>
              <a:gdLst/>
              <a:ahLst/>
              <a:cxnLst/>
              <a:rect r="r" b="b" t="t" l="l"/>
              <a:pathLst>
                <a:path h="4791458" w="7320915">
                  <a:moveTo>
                    <a:pt x="0" y="0"/>
                  </a:moveTo>
                  <a:lnTo>
                    <a:pt x="7320915" y="0"/>
                  </a:lnTo>
                  <a:lnTo>
                    <a:pt x="7320915" y="4791458"/>
                  </a:lnTo>
                  <a:lnTo>
                    <a:pt x="0" y="4791458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7346315" cy="4819748"/>
            </a:xfrm>
            <a:custGeom>
              <a:avLst/>
              <a:gdLst/>
              <a:ahLst/>
              <a:cxnLst/>
              <a:rect r="r" b="b" t="t" l="l"/>
              <a:pathLst>
                <a:path h="4819748" w="7346315">
                  <a:moveTo>
                    <a:pt x="12700" y="0"/>
                  </a:moveTo>
                  <a:lnTo>
                    <a:pt x="7333615" y="0"/>
                  </a:lnTo>
                  <a:cubicBezTo>
                    <a:pt x="7340600" y="0"/>
                    <a:pt x="7346315" y="6367"/>
                    <a:pt x="7346315" y="14148"/>
                  </a:cubicBezTo>
                  <a:lnTo>
                    <a:pt x="7346315" y="4805606"/>
                  </a:lnTo>
                  <a:cubicBezTo>
                    <a:pt x="7346315" y="4813387"/>
                    <a:pt x="7340600" y="4819748"/>
                    <a:pt x="7333615" y="4819748"/>
                  </a:cubicBezTo>
                  <a:lnTo>
                    <a:pt x="12700" y="4819748"/>
                  </a:lnTo>
                  <a:cubicBezTo>
                    <a:pt x="5715" y="4819748"/>
                    <a:pt x="0" y="4813387"/>
                    <a:pt x="0" y="4805606"/>
                  </a:cubicBezTo>
                  <a:lnTo>
                    <a:pt x="0" y="14148"/>
                  </a:lnTo>
                  <a:cubicBezTo>
                    <a:pt x="0" y="6367"/>
                    <a:pt x="5715" y="0"/>
                    <a:pt x="12700" y="0"/>
                  </a:cubicBezTo>
                  <a:moveTo>
                    <a:pt x="12700" y="28296"/>
                  </a:moveTo>
                  <a:lnTo>
                    <a:pt x="12700" y="14148"/>
                  </a:lnTo>
                  <a:lnTo>
                    <a:pt x="25400" y="14148"/>
                  </a:lnTo>
                  <a:lnTo>
                    <a:pt x="25400" y="4805606"/>
                  </a:lnTo>
                  <a:lnTo>
                    <a:pt x="12700" y="4805606"/>
                  </a:lnTo>
                  <a:lnTo>
                    <a:pt x="12700" y="4791458"/>
                  </a:lnTo>
                  <a:lnTo>
                    <a:pt x="7333615" y="4791458"/>
                  </a:lnTo>
                  <a:lnTo>
                    <a:pt x="7333615" y="4805606"/>
                  </a:lnTo>
                  <a:lnTo>
                    <a:pt x="7320915" y="4805606"/>
                  </a:lnTo>
                  <a:lnTo>
                    <a:pt x="7320915" y="14148"/>
                  </a:lnTo>
                  <a:lnTo>
                    <a:pt x="7333615" y="14148"/>
                  </a:lnTo>
                  <a:lnTo>
                    <a:pt x="7333615" y="28296"/>
                  </a:lnTo>
                  <a:lnTo>
                    <a:pt x="12700" y="28296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6424108" y="6415717"/>
            <a:ext cx="82363" cy="3593540"/>
            <a:chOff x="0" y="0"/>
            <a:chExt cx="109817" cy="4791387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09855" cy="4791316"/>
            </a:xfrm>
            <a:custGeom>
              <a:avLst/>
              <a:gdLst/>
              <a:ahLst/>
              <a:cxnLst/>
              <a:rect r="r" b="b" t="t" l="l"/>
              <a:pathLst>
                <a:path h="4791316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4791316"/>
                  </a:lnTo>
                  <a:lnTo>
                    <a:pt x="0" y="4791316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sp>
        <p:nvSpPr>
          <p:cNvPr name="TextBox 46" id="46"/>
          <p:cNvSpPr txBox="true"/>
          <p:nvPr/>
        </p:nvSpPr>
        <p:spPr>
          <a:xfrm rot="0">
            <a:off x="6790077" y="6606016"/>
            <a:ext cx="1464326" cy="81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4"/>
              </a:lnSpc>
            </a:pPr>
            <a:r>
              <a:rPr lang="en-US" b="true" sz="4803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05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6790077" y="7442225"/>
            <a:ext cx="4758738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Paper Trade Before Real Money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790077" y="8018745"/>
            <a:ext cx="4758738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Use a simulator for 30–60 days of consistent profits BEFORE going live. The most skipped step. Don't skip it.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12289612" y="6405096"/>
            <a:ext cx="5509755" cy="3614773"/>
            <a:chOff x="0" y="0"/>
            <a:chExt cx="7346340" cy="4819697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12700" y="14148"/>
              <a:ext cx="7320915" cy="4791458"/>
            </a:xfrm>
            <a:custGeom>
              <a:avLst/>
              <a:gdLst/>
              <a:ahLst/>
              <a:cxnLst/>
              <a:rect r="r" b="b" t="t" l="l"/>
              <a:pathLst>
                <a:path h="4791458" w="7320915">
                  <a:moveTo>
                    <a:pt x="0" y="0"/>
                  </a:moveTo>
                  <a:lnTo>
                    <a:pt x="7320915" y="0"/>
                  </a:lnTo>
                  <a:lnTo>
                    <a:pt x="7320915" y="4791458"/>
                  </a:lnTo>
                  <a:lnTo>
                    <a:pt x="0" y="4791458"/>
                  </a:lnTo>
                  <a:close/>
                </a:path>
              </a:pathLst>
            </a:custGeom>
            <a:solidFill>
              <a:srgbClr val="161A22"/>
            </a:solid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7346315" cy="4819748"/>
            </a:xfrm>
            <a:custGeom>
              <a:avLst/>
              <a:gdLst/>
              <a:ahLst/>
              <a:cxnLst/>
              <a:rect r="r" b="b" t="t" l="l"/>
              <a:pathLst>
                <a:path h="4819748" w="7346315">
                  <a:moveTo>
                    <a:pt x="12700" y="0"/>
                  </a:moveTo>
                  <a:lnTo>
                    <a:pt x="7333615" y="0"/>
                  </a:lnTo>
                  <a:cubicBezTo>
                    <a:pt x="7340600" y="0"/>
                    <a:pt x="7346315" y="6367"/>
                    <a:pt x="7346315" y="14148"/>
                  </a:cubicBezTo>
                  <a:lnTo>
                    <a:pt x="7346315" y="4805606"/>
                  </a:lnTo>
                  <a:cubicBezTo>
                    <a:pt x="7346315" y="4813387"/>
                    <a:pt x="7340600" y="4819748"/>
                    <a:pt x="7333615" y="4819748"/>
                  </a:cubicBezTo>
                  <a:lnTo>
                    <a:pt x="12700" y="4819748"/>
                  </a:lnTo>
                  <a:cubicBezTo>
                    <a:pt x="5715" y="4819748"/>
                    <a:pt x="0" y="4813387"/>
                    <a:pt x="0" y="4805606"/>
                  </a:cubicBezTo>
                  <a:lnTo>
                    <a:pt x="0" y="14148"/>
                  </a:lnTo>
                  <a:cubicBezTo>
                    <a:pt x="0" y="6367"/>
                    <a:pt x="5715" y="0"/>
                    <a:pt x="12700" y="0"/>
                  </a:cubicBezTo>
                  <a:moveTo>
                    <a:pt x="12700" y="28296"/>
                  </a:moveTo>
                  <a:lnTo>
                    <a:pt x="12700" y="14148"/>
                  </a:lnTo>
                  <a:lnTo>
                    <a:pt x="25400" y="14148"/>
                  </a:lnTo>
                  <a:lnTo>
                    <a:pt x="25400" y="4805606"/>
                  </a:lnTo>
                  <a:lnTo>
                    <a:pt x="12700" y="4805606"/>
                  </a:lnTo>
                  <a:lnTo>
                    <a:pt x="12700" y="4791458"/>
                  </a:lnTo>
                  <a:lnTo>
                    <a:pt x="7333615" y="4791458"/>
                  </a:lnTo>
                  <a:lnTo>
                    <a:pt x="7333615" y="4805606"/>
                  </a:lnTo>
                  <a:lnTo>
                    <a:pt x="7320915" y="4805606"/>
                  </a:lnTo>
                  <a:lnTo>
                    <a:pt x="7320915" y="14148"/>
                  </a:lnTo>
                  <a:lnTo>
                    <a:pt x="7333615" y="14148"/>
                  </a:lnTo>
                  <a:lnTo>
                    <a:pt x="7333615" y="28296"/>
                  </a:lnTo>
                  <a:lnTo>
                    <a:pt x="12700" y="28296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grpSp>
        <p:nvGrpSpPr>
          <p:cNvPr name="Group 52" id="52"/>
          <p:cNvGrpSpPr/>
          <p:nvPr/>
        </p:nvGrpSpPr>
        <p:grpSpPr>
          <a:xfrm rot="0">
            <a:off x="12299147" y="6415717"/>
            <a:ext cx="82363" cy="3593540"/>
            <a:chOff x="0" y="0"/>
            <a:chExt cx="109817" cy="4791387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09855" cy="4791316"/>
            </a:xfrm>
            <a:custGeom>
              <a:avLst/>
              <a:gdLst/>
              <a:ahLst/>
              <a:cxnLst/>
              <a:rect r="r" b="b" t="t" l="l"/>
              <a:pathLst>
                <a:path h="4791316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4791316"/>
                  </a:lnTo>
                  <a:lnTo>
                    <a:pt x="0" y="4791316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sp>
        <p:nvSpPr>
          <p:cNvPr name="TextBox 54" id="54"/>
          <p:cNvSpPr txBox="true"/>
          <p:nvPr/>
        </p:nvSpPr>
        <p:spPr>
          <a:xfrm rot="0">
            <a:off x="12665116" y="6606016"/>
            <a:ext cx="1464326" cy="81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4"/>
              </a:lnSpc>
            </a:pPr>
            <a:r>
              <a:rPr lang="en-US" b="true" sz="4803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06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2665116" y="7442225"/>
            <a:ext cx="4758738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Control Your Emotions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2665116" y="8018745"/>
            <a:ext cx="4758738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Don't chase losses. Don't hold losers hoping for recovery. Don't trade out of boredom. Patience is the edge most miss.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97725" cy="10295039"/>
            <a:chOff x="0" y="0"/>
            <a:chExt cx="24396967" cy="137267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96954" cy="13726668"/>
            </a:xfrm>
            <a:custGeom>
              <a:avLst/>
              <a:gdLst/>
              <a:ahLst/>
              <a:cxnLst/>
              <a:rect r="r" b="b" t="t" l="l"/>
              <a:pathLst>
                <a:path h="13726668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13726668"/>
                  </a:lnTo>
                  <a:lnTo>
                    <a:pt x="0" y="13726668"/>
                  </a:lnTo>
                  <a:close/>
                </a:path>
              </a:pathLst>
            </a:custGeom>
            <a:solidFill>
              <a:srgbClr val="0A0C1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97725" cy="1647206"/>
            <a:chOff x="0" y="0"/>
            <a:chExt cx="24396967" cy="219627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96954" cy="2196338"/>
            </a:xfrm>
            <a:custGeom>
              <a:avLst/>
              <a:gdLst/>
              <a:ahLst/>
              <a:cxnLst/>
              <a:rect r="r" b="b" t="t" l="l"/>
              <a:pathLst>
                <a:path h="2196338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2196338"/>
                  </a:lnTo>
                  <a:lnTo>
                    <a:pt x="0" y="2196338"/>
                  </a:lnTo>
                  <a:close/>
                </a:path>
              </a:pathLst>
            </a:custGeom>
            <a:solidFill>
              <a:srgbClr val="111318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77773" y="411004"/>
            <a:ext cx="5307806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06 — YOUR PATH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7773" y="906304"/>
            <a:ext cx="16289188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TO START THE RIGHT WAY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77773" y="1746695"/>
            <a:ext cx="1217116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 step-by-step beginner roadmap based on what actually worked for successful traders.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72036" y="2250615"/>
            <a:ext cx="714937" cy="714937"/>
            <a:chOff x="0" y="0"/>
            <a:chExt cx="953249" cy="95324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9050" y="19050"/>
              <a:ext cx="915162" cy="915162"/>
            </a:xfrm>
            <a:custGeom>
              <a:avLst/>
              <a:gdLst/>
              <a:ahLst/>
              <a:cxnLst/>
              <a:rect r="r" b="b" t="t" l="l"/>
              <a:pathLst>
                <a:path h="915162" w="915162">
                  <a:moveTo>
                    <a:pt x="0" y="0"/>
                  </a:moveTo>
                  <a:lnTo>
                    <a:pt x="915162" y="0"/>
                  </a:lnTo>
                  <a:lnTo>
                    <a:pt x="915162" y="915162"/>
                  </a:lnTo>
                  <a:lnTo>
                    <a:pt x="0" y="915162"/>
                  </a:lnTo>
                  <a:close/>
                </a:path>
              </a:pathLst>
            </a:custGeom>
            <a:solidFill>
              <a:srgbClr val="0A0C1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262" cy="953262"/>
            </a:xfrm>
            <a:custGeom>
              <a:avLst/>
              <a:gdLst/>
              <a:ahLst/>
              <a:cxnLst/>
              <a:rect r="r" b="b" t="t" l="l"/>
              <a:pathLst>
                <a:path h="953262" w="953262">
                  <a:moveTo>
                    <a:pt x="19050" y="0"/>
                  </a:moveTo>
                  <a:lnTo>
                    <a:pt x="934212" y="0"/>
                  </a:lnTo>
                  <a:cubicBezTo>
                    <a:pt x="944753" y="0"/>
                    <a:pt x="953262" y="8509"/>
                    <a:pt x="953262" y="19050"/>
                  </a:cubicBezTo>
                  <a:lnTo>
                    <a:pt x="953262" y="934212"/>
                  </a:lnTo>
                  <a:cubicBezTo>
                    <a:pt x="953262" y="944753"/>
                    <a:pt x="944753" y="953262"/>
                    <a:pt x="934212" y="953262"/>
                  </a:cubicBezTo>
                  <a:lnTo>
                    <a:pt x="19050" y="953262"/>
                  </a:lnTo>
                  <a:cubicBezTo>
                    <a:pt x="8509" y="953262"/>
                    <a:pt x="0" y="944753"/>
                    <a:pt x="0" y="93421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934212"/>
                  </a:lnTo>
                  <a:lnTo>
                    <a:pt x="19050" y="934212"/>
                  </a:lnTo>
                  <a:lnTo>
                    <a:pt x="19050" y="915162"/>
                  </a:lnTo>
                  <a:lnTo>
                    <a:pt x="934212" y="915162"/>
                  </a:lnTo>
                  <a:lnTo>
                    <a:pt x="934212" y="934212"/>
                  </a:lnTo>
                  <a:lnTo>
                    <a:pt x="915162" y="934212"/>
                  </a:lnTo>
                  <a:lnTo>
                    <a:pt x="915162" y="19050"/>
                  </a:lnTo>
                  <a:lnTo>
                    <a:pt x="934212" y="19050"/>
                  </a:lnTo>
                  <a:lnTo>
                    <a:pt x="934212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60136" y="2328558"/>
            <a:ext cx="366189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88324" y="2951245"/>
            <a:ext cx="82363" cy="1054427"/>
            <a:chOff x="0" y="0"/>
            <a:chExt cx="109817" cy="14059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9855" cy="1405903"/>
            </a:xfrm>
            <a:custGeom>
              <a:avLst/>
              <a:gdLst/>
              <a:ahLst/>
              <a:cxnLst/>
              <a:rect r="r" b="b" t="t" l="l"/>
              <a:pathLst>
                <a:path h="1405903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1405903"/>
                  </a:lnTo>
                  <a:lnTo>
                    <a:pt x="0" y="1405903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766097" y="2314832"/>
            <a:ext cx="5994149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LEARN THE BASICS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66097" y="2702262"/>
            <a:ext cx="228793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2–4 Weeks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327479" y="2194369"/>
            <a:ext cx="9425826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Study candlestick charts, support/resistance, and 3 key indicators: Moving Averages, MACD, RSI. Read 'Trade Like a Stock Market Wizard' by Minervini or use TradingView's free education hub. Don't skip this phase.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549069" y="3868979"/>
            <a:ext cx="17158402" cy="27451"/>
            <a:chOff x="0" y="0"/>
            <a:chExt cx="22877869" cy="3660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2877907" cy="36576"/>
            </a:xfrm>
            <a:custGeom>
              <a:avLst/>
              <a:gdLst/>
              <a:ahLst/>
              <a:cxnLst/>
              <a:rect r="r" b="b" t="t" l="l"/>
              <a:pathLst>
                <a:path h="36576" w="22877907">
                  <a:moveTo>
                    <a:pt x="0" y="0"/>
                  </a:moveTo>
                  <a:lnTo>
                    <a:pt x="22877907" y="0"/>
                  </a:lnTo>
                  <a:lnTo>
                    <a:pt x="22877907" y="3657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672036" y="4005672"/>
            <a:ext cx="714937" cy="714937"/>
            <a:chOff x="0" y="0"/>
            <a:chExt cx="953249" cy="95324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9050" y="19050"/>
              <a:ext cx="915162" cy="915162"/>
            </a:xfrm>
            <a:custGeom>
              <a:avLst/>
              <a:gdLst/>
              <a:ahLst/>
              <a:cxnLst/>
              <a:rect r="r" b="b" t="t" l="l"/>
              <a:pathLst>
                <a:path h="915162" w="915162">
                  <a:moveTo>
                    <a:pt x="0" y="0"/>
                  </a:moveTo>
                  <a:lnTo>
                    <a:pt x="915162" y="0"/>
                  </a:lnTo>
                  <a:lnTo>
                    <a:pt x="915162" y="915162"/>
                  </a:lnTo>
                  <a:lnTo>
                    <a:pt x="0" y="915162"/>
                  </a:lnTo>
                  <a:close/>
                </a:path>
              </a:pathLst>
            </a:custGeom>
            <a:solidFill>
              <a:srgbClr val="0A0C10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53262" cy="953262"/>
            </a:xfrm>
            <a:custGeom>
              <a:avLst/>
              <a:gdLst/>
              <a:ahLst/>
              <a:cxnLst/>
              <a:rect r="r" b="b" t="t" l="l"/>
              <a:pathLst>
                <a:path h="953262" w="953262">
                  <a:moveTo>
                    <a:pt x="19050" y="0"/>
                  </a:moveTo>
                  <a:lnTo>
                    <a:pt x="934212" y="0"/>
                  </a:lnTo>
                  <a:cubicBezTo>
                    <a:pt x="944753" y="0"/>
                    <a:pt x="953262" y="8509"/>
                    <a:pt x="953262" y="19050"/>
                  </a:cubicBezTo>
                  <a:lnTo>
                    <a:pt x="953262" y="934212"/>
                  </a:lnTo>
                  <a:cubicBezTo>
                    <a:pt x="953262" y="944753"/>
                    <a:pt x="944753" y="953262"/>
                    <a:pt x="934212" y="953262"/>
                  </a:cubicBezTo>
                  <a:lnTo>
                    <a:pt x="19050" y="953262"/>
                  </a:lnTo>
                  <a:cubicBezTo>
                    <a:pt x="8509" y="953262"/>
                    <a:pt x="0" y="944753"/>
                    <a:pt x="0" y="93421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934212"/>
                  </a:lnTo>
                  <a:lnTo>
                    <a:pt x="19050" y="934212"/>
                  </a:lnTo>
                  <a:lnTo>
                    <a:pt x="19050" y="915162"/>
                  </a:lnTo>
                  <a:lnTo>
                    <a:pt x="934212" y="915162"/>
                  </a:lnTo>
                  <a:lnTo>
                    <a:pt x="934212" y="934212"/>
                  </a:lnTo>
                  <a:lnTo>
                    <a:pt x="915162" y="934212"/>
                  </a:lnTo>
                  <a:lnTo>
                    <a:pt x="915162" y="19050"/>
                  </a:lnTo>
                  <a:lnTo>
                    <a:pt x="934212" y="19050"/>
                  </a:lnTo>
                  <a:lnTo>
                    <a:pt x="934212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860136" y="4083615"/>
            <a:ext cx="366189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988324" y="4706303"/>
            <a:ext cx="82363" cy="851059"/>
            <a:chOff x="0" y="0"/>
            <a:chExt cx="109817" cy="113474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855" cy="1134745"/>
            </a:xfrm>
            <a:custGeom>
              <a:avLst/>
              <a:gdLst/>
              <a:ahLst/>
              <a:cxnLst/>
              <a:rect r="r" b="b" t="t" l="l"/>
              <a:pathLst>
                <a:path h="1134745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1134745"/>
                  </a:lnTo>
                  <a:lnTo>
                    <a:pt x="0" y="1134745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1766097" y="4069890"/>
            <a:ext cx="5994149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OPEN A PAPER TRADING ACCOUNT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766097" y="4457319"/>
            <a:ext cx="228793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1–3 Months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327479" y="3949427"/>
            <a:ext cx="9425826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Practice with a free simulated account on TradingView, Webull, or ThinkOrSwim. Track EVERY trade in a journal. Only move to real money when showing consistent profits over 30+ days.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549069" y="5433822"/>
            <a:ext cx="17158402" cy="27451"/>
            <a:chOff x="0" y="0"/>
            <a:chExt cx="22877869" cy="3660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2877907" cy="36576"/>
            </a:xfrm>
            <a:custGeom>
              <a:avLst/>
              <a:gdLst/>
              <a:ahLst/>
              <a:cxnLst/>
              <a:rect r="r" b="b" t="t" l="l"/>
              <a:pathLst>
                <a:path h="36576" w="22877907">
                  <a:moveTo>
                    <a:pt x="0" y="0"/>
                  </a:moveTo>
                  <a:lnTo>
                    <a:pt x="22877907" y="0"/>
                  </a:lnTo>
                  <a:lnTo>
                    <a:pt x="22877907" y="3657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672036" y="5570515"/>
            <a:ext cx="714937" cy="714937"/>
            <a:chOff x="0" y="0"/>
            <a:chExt cx="953249" cy="953249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19050" y="19050"/>
              <a:ext cx="915162" cy="915162"/>
            </a:xfrm>
            <a:custGeom>
              <a:avLst/>
              <a:gdLst/>
              <a:ahLst/>
              <a:cxnLst/>
              <a:rect r="r" b="b" t="t" l="l"/>
              <a:pathLst>
                <a:path h="915162" w="915162">
                  <a:moveTo>
                    <a:pt x="0" y="0"/>
                  </a:moveTo>
                  <a:lnTo>
                    <a:pt x="915162" y="0"/>
                  </a:lnTo>
                  <a:lnTo>
                    <a:pt x="915162" y="915162"/>
                  </a:lnTo>
                  <a:lnTo>
                    <a:pt x="0" y="915162"/>
                  </a:lnTo>
                  <a:close/>
                </a:path>
              </a:pathLst>
            </a:custGeom>
            <a:solidFill>
              <a:srgbClr val="0A0C10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53262" cy="953262"/>
            </a:xfrm>
            <a:custGeom>
              <a:avLst/>
              <a:gdLst/>
              <a:ahLst/>
              <a:cxnLst/>
              <a:rect r="r" b="b" t="t" l="l"/>
              <a:pathLst>
                <a:path h="953262" w="953262">
                  <a:moveTo>
                    <a:pt x="19050" y="0"/>
                  </a:moveTo>
                  <a:lnTo>
                    <a:pt x="934212" y="0"/>
                  </a:lnTo>
                  <a:cubicBezTo>
                    <a:pt x="944753" y="0"/>
                    <a:pt x="953262" y="8509"/>
                    <a:pt x="953262" y="19050"/>
                  </a:cubicBezTo>
                  <a:lnTo>
                    <a:pt x="953262" y="934212"/>
                  </a:lnTo>
                  <a:cubicBezTo>
                    <a:pt x="953262" y="944753"/>
                    <a:pt x="944753" y="953262"/>
                    <a:pt x="934212" y="953262"/>
                  </a:cubicBezTo>
                  <a:lnTo>
                    <a:pt x="19050" y="953262"/>
                  </a:lnTo>
                  <a:cubicBezTo>
                    <a:pt x="8509" y="953262"/>
                    <a:pt x="0" y="944753"/>
                    <a:pt x="0" y="93421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934212"/>
                  </a:lnTo>
                  <a:lnTo>
                    <a:pt x="19050" y="934212"/>
                  </a:lnTo>
                  <a:lnTo>
                    <a:pt x="19050" y="915162"/>
                  </a:lnTo>
                  <a:lnTo>
                    <a:pt x="934212" y="915162"/>
                  </a:lnTo>
                  <a:lnTo>
                    <a:pt x="934212" y="934212"/>
                  </a:lnTo>
                  <a:lnTo>
                    <a:pt x="915162" y="934212"/>
                  </a:lnTo>
                  <a:lnTo>
                    <a:pt x="915162" y="19050"/>
                  </a:lnTo>
                  <a:lnTo>
                    <a:pt x="934212" y="19050"/>
                  </a:lnTo>
                  <a:lnTo>
                    <a:pt x="934212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860136" y="5648468"/>
            <a:ext cx="366189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988324" y="6271155"/>
            <a:ext cx="82363" cy="851059"/>
            <a:chOff x="0" y="0"/>
            <a:chExt cx="109817" cy="113474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9855" cy="1134745"/>
            </a:xfrm>
            <a:custGeom>
              <a:avLst/>
              <a:gdLst/>
              <a:ahLst/>
              <a:cxnLst/>
              <a:rect r="r" b="b" t="t" l="l"/>
              <a:pathLst>
                <a:path h="1134745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1134745"/>
                  </a:lnTo>
                  <a:lnTo>
                    <a:pt x="0" y="1134745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37" id="37"/>
          <p:cNvSpPr txBox="true"/>
          <p:nvPr/>
        </p:nvSpPr>
        <p:spPr>
          <a:xfrm rot="0">
            <a:off x="1766097" y="5634742"/>
            <a:ext cx="5994149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PICK ONE STRATEGY &amp; MASTER IT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766097" y="6022162"/>
            <a:ext cx="228793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2–6 Months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327479" y="5514280"/>
            <a:ext cx="9425826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Beginners: Start with Trend Following. It's forgiving, simple, and backed by evidence. Don't learn 5 strategies at once. Become an expert in ONE setup before expanding.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549069" y="6998665"/>
            <a:ext cx="17158402" cy="27451"/>
            <a:chOff x="0" y="0"/>
            <a:chExt cx="22877869" cy="36601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2877907" cy="36576"/>
            </a:xfrm>
            <a:custGeom>
              <a:avLst/>
              <a:gdLst/>
              <a:ahLst/>
              <a:cxnLst/>
              <a:rect r="r" b="b" t="t" l="l"/>
              <a:pathLst>
                <a:path h="36576" w="22877907">
                  <a:moveTo>
                    <a:pt x="0" y="0"/>
                  </a:moveTo>
                  <a:lnTo>
                    <a:pt x="22877907" y="0"/>
                  </a:lnTo>
                  <a:lnTo>
                    <a:pt x="22877907" y="3657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672036" y="7135358"/>
            <a:ext cx="714937" cy="714937"/>
            <a:chOff x="0" y="0"/>
            <a:chExt cx="953249" cy="953249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19050" y="19050"/>
              <a:ext cx="915162" cy="915162"/>
            </a:xfrm>
            <a:custGeom>
              <a:avLst/>
              <a:gdLst/>
              <a:ahLst/>
              <a:cxnLst/>
              <a:rect r="r" b="b" t="t" l="l"/>
              <a:pathLst>
                <a:path h="915162" w="915162">
                  <a:moveTo>
                    <a:pt x="0" y="0"/>
                  </a:moveTo>
                  <a:lnTo>
                    <a:pt x="915162" y="0"/>
                  </a:lnTo>
                  <a:lnTo>
                    <a:pt x="915162" y="915162"/>
                  </a:lnTo>
                  <a:lnTo>
                    <a:pt x="0" y="915162"/>
                  </a:lnTo>
                  <a:close/>
                </a:path>
              </a:pathLst>
            </a:custGeom>
            <a:solidFill>
              <a:srgbClr val="0A0C10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953262" cy="953262"/>
            </a:xfrm>
            <a:custGeom>
              <a:avLst/>
              <a:gdLst/>
              <a:ahLst/>
              <a:cxnLst/>
              <a:rect r="r" b="b" t="t" l="l"/>
              <a:pathLst>
                <a:path h="953262" w="953262">
                  <a:moveTo>
                    <a:pt x="19050" y="0"/>
                  </a:moveTo>
                  <a:lnTo>
                    <a:pt x="934212" y="0"/>
                  </a:lnTo>
                  <a:cubicBezTo>
                    <a:pt x="944753" y="0"/>
                    <a:pt x="953262" y="8509"/>
                    <a:pt x="953262" y="19050"/>
                  </a:cubicBezTo>
                  <a:lnTo>
                    <a:pt x="953262" y="934212"/>
                  </a:lnTo>
                  <a:cubicBezTo>
                    <a:pt x="953262" y="944753"/>
                    <a:pt x="944753" y="953262"/>
                    <a:pt x="934212" y="953262"/>
                  </a:cubicBezTo>
                  <a:lnTo>
                    <a:pt x="19050" y="953262"/>
                  </a:lnTo>
                  <a:cubicBezTo>
                    <a:pt x="8509" y="953262"/>
                    <a:pt x="0" y="944753"/>
                    <a:pt x="0" y="93421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934212"/>
                  </a:lnTo>
                  <a:lnTo>
                    <a:pt x="19050" y="934212"/>
                  </a:lnTo>
                  <a:lnTo>
                    <a:pt x="19050" y="915162"/>
                  </a:lnTo>
                  <a:lnTo>
                    <a:pt x="934212" y="915162"/>
                  </a:lnTo>
                  <a:lnTo>
                    <a:pt x="934212" y="934212"/>
                  </a:lnTo>
                  <a:lnTo>
                    <a:pt x="915162" y="934212"/>
                  </a:lnTo>
                  <a:lnTo>
                    <a:pt x="915162" y="19050"/>
                  </a:lnTo>
                  <a:lnTo>
                    <a:pt x="934212" y="19050"/>
                  </a:lnTo>
                  <a:lnTo>
                    <a:pt x="934212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860136" y="7213311"/>
            <a:ext cx="366189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4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988324" y="7835998"/>
            <a:ext cx="82363" cy="851059"/>
            <a:chOff x="0" y="0"/>
            <a:chExt cx="109817" cy="1134745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09855" cy="1134745"/>
            </a:xfrm>
            <a:custGeom>
              <a:avLst/>
              <a:gdLst/>
              <a:ahLst/>
              <a:cxnLst/>
              <a:rect r="r" b="b" t="t" l="l"/>
              <a:pathLst>
                <a:path h="1134745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1134745"/>
                  </a:lnTo>
                  <a:lnTo>
                    <a:pt x="0" y="1134745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sp>
        <p:nvSpPr>
          <p:cNvPr name="TextBox 48" id="48"/>
          <p:cNvSpPr txBox="true"/>
          <p:nvPr/>
        </p:nvSpPr>
        <p:spPr>
          <a:xfrm rot="0">
            <a:off x="1766097" y="7199586"/>
            <a:ext cx="5994149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START SMALL WITH REAL MONEY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766097" y="7587015"/>
            <a:ext cx="228793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3–6 Months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8327479" y="7079123"/>
            <a:ext cx="9425826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Begin with capital you can afford to lose completely. Risk only 1% per trade. Focus on the PROCESS, not profit. Goal in the first 6 months: don't blow up your account.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549069" y="8563518"/>
            <a:ext cx="17158402" cy="27451"/>
            <a:chOff x="0" y="0"/>
            <a:chExt cx="22877869" cy="36601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22877907" cy="36576"/>
            </a:xfrm>
            <a:custGeom>
              <a:avLst/>
              <a:gdLst/>
              <a:ahLst/>
              <a:cxnLst/>
              <a:rect r="r" b="b" t="t" l="l"/>
              <a:pathLst>
                <a:path h="36576" w="22877907">
                  <a:moveTo>
                    <a:pt x="0" y="0"/>
                  </a:moveTo>
                  <a:lnTo>
                    <a:pt x="22877907" y="0"/>
                  </a:lnTo>
                  <a:lnTo>
                    <a:pt x="22877907" y="3657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672036" y="8700211"/>
            <a:ext cx="714937" cy="714937"/>
            <a:chOff x="0" y="0"/>
            <a:chExt cx="953249" cy="953249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19050" y="19050"/>
              <a:ext cx="915162" cy="915162"/>
            </a:xfrm>
            <a:custGeom>
              <a:avLst/>
              <a:gdLst/>
              <a:ahLst/>
              <a:cxnLst/>
              <a:rect r="r" b="b" t="t" l="l"/>
              <a:pathLst>
                <a:path h="915162" w="915162">
                  <a:moveTo>
                    <a:pt x="0" y="0"/>
                  </a:moveTo>
                  <a:lnTo>
                    <a:pt x="915162" y="0"/>
                  </a:lnTo>
                  <a:lnTo>
                    <a:pt x="915162" y="915162"/>
                  </a:lnTo>
                  <a:lnTo>
                    <a:pt x="0" y="915162"/>
                  </a:lnTo>
                  <a:close/>
                </a:path>
              </a:pathLst>
            </a:custGeom>
            <a:solidFill>
              <a:srgbClr val="0A0C10"/>
            </a:solidFill>
          </p:spPr>
        </p:sp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953262" cy="953262"/>
            </a:xfrm>
            <a:custGeom>
              <a:avLst/>
              <a:gdLst/>
              <a:ahLst/>
              <a:cxnLst/>
              <a:rect r="r" b="b" t="t" l="l"/>
              <a:pathLst>
                <a:path h="953262" w="953262">
                  <a:moveTo>
                    <a:pt x="19050" y="0"/>
                  </a:moveTo>
                  <a:lnTo>
                    <a:pt x="934212" y="0"/>
                  </a:lnTo>
                  <a:cubicBezTo>
                    <a:pt x="944753" y="0"/>
                    <a:pt x="953262" y="8509"/>
                    <a:pt x="953262" y="19050"/>
                  </a:cubicBezTo>
                  <a:lnTo>
                    <a:pt x="953262" y="934212"/>
                  </a:lnTo>
                  <a:cubicBezTo>
                    <a:pt x="953262" y="944753"/>
                    <a:pt x="944753" y="953262"/>
                    <a:pt x="934212" y="953262"/>
                  </a:cubicBezTo>
                  <a:lnTo>
                    <a:pt x="19050" y="953262"/>
                  </a:lnTo>
                  <a:cubicBezTo>
                    <a:pt x="8509" y="953262"/>
                    <a:pt x="0" y="944753"/>
                    <a:pt x="0" y="934212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934212"/>
                  </a:lnTo>
                  <a:lnTo>
                    <a:pt x="19050" y="934212"/>
                  </a:lnTo>
                  <a:lnTo>
                    <a:pt x="19050" y="915162"/>
                  </a:lnTo>
                  <a:lnTo>
                    <a:pt x="934212" y="915162"/>
                  </a:lnTo>
                  <a:lnTo>
                    <a:pt x="934212" y="934212"/>
                  </a:lnTo>
                  <a:lnTo>
                    <a:pt x="915162" y="934212"/>
                  </a:lnTo>
                  <a:lnTo>
                    <a:pt x="915162" y="19050"/>
                  </a:lnTo>
                  <a:lnTo>
                    <a:pt x="934212" y="19050"/>
                  </a:lnTo>
                  <a:lnTo>
                    <a:pt x="934212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sp>
        <p:nvSpPr>
          <p:cNvPr name="TextBox 56" id="56"/>
          <p:cNvSpPr txBox="true"/>
          <p:nvPr/>
        </p:nvSpPr>
        <p:spPr>
          <a:xfrm rot="0">
            <a:off x="860136" y="8778154"/>
            <a:ext cx="366189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Arimo Bold"/>
                <a:ea typeface="Arimo Bold"/>
                <a:cs typeface="Arimo Bold"/>
                <a:sym typeface="Arimo Bold"/>
              </a:rPr>
              <a:t>5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766097" y="8764429"/>
            <a:ext cx="5994149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REVIEW, IMPROVE, REPEAT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766097" y="9151858"/>
            <a:ext cx="228793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Ongoing Forever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8327479" y="8643976"/>
            <a:ext cx="9425826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i="true">
                <a:solidFill>
                  <a:srgbClr val="E8EAF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Rotter did extensive post-market reviews every day. Keep a trading journal. What worked? What didn't? Treat it like a business with constant iteration — not gambling on hunches.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97725" cy="10295039"/>
            <a:chOff x="0" y="0"/>
            <a:chExt cx="24396967" cy="137267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96954" cy="13726668"/>
            </a:xfrm>
            <a:custGeom>
              <a:avLst/>
              <a:gdLst/>
              <a:ahLst/>
              <a:cxnLst/>
              <a:rect r="r" b="b" t="t" l="l"/>
              <a:pathLst>
                <a:path h="13726668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13726668"/>
                  </a:lnTo>
                  <a:lnTo>
                    <a:pt x="0" y="13726668"/>
                  </a:lnTo>
                  <a:close/>
                </a:path>
              </a:pathLst>
            </a:custGeom>
            <a:solidFill>
              <a:srgbClr val="0A0C1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97725" cy="10295039"/>
            <a:chOff x="0" y="0"/>
            <a:chExt cx="24396967" cy="137267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96954" cy="13726668"/>
            </a:xfrm>
            <a:custGeom>
              <a:avLst/>
              <a:gdLst/>
              <a:ahLst/>
              <a:cxnLst/>
              <a:rect r="r" b="b" t="t" l="l"/>
              <a:pathLst>
                <a:path h="13726668" w="24396954">
                  <a:moveTo>
                    <a:pt x="0" y="0"/>
                  </a:moveTo>
                  <a:lnTo>
                    <a:pt x="24396954" y="0"/>
                  </a:lnTo>
                  <a:lnTo>
                    <a:pt x="24396954" y="13726668"/>
                  </a:lnTo>
                  <a:lnTo>
                    <a:pt x="0" y="13726668"/>
                  </a:lnTo>
                  <a:close/>
                </a:path>
              </a:pathLst>
            </a:custGeom>
            <a:solidFill>
              <a:srgbClr val="0A0C1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0"/>
            <a:ext cx="823608" cy="10295039"/>
            <a:chOff x="0" y="0"/>
            <a:chExt cx="1098144" cy="1372671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98169" cy="13726668"/>
            </a:xfrm>
            <a:custGeom>
              <a:avLst/>
              <a:gdLst/>
              <a:ahLst/>
              <a:cxnLst/>
              <a:rect r="r" b="b" t="t" l="l"/>
              <a:pathLst>
                <a:path h="13726668" w="1098169">
                  <a:moveTo>
                    <a:pt x="0" y="0"/>
                  </a:moveTo>
                  <a:lnTo>
                    <a:pt x="1098169" y="0"/>
                  </a:lnTo>
                  <a:lnTo>
                    <a:pt x="1098169" y="13726668"/>
                  </a:lnTo>
                  <a:lnTo>
                    <a:pt x="0" y="13726668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049475" y="1088603"/>
            <a:ext cx="14198775" cy="8117834"/>
            <a:chOff x="0" y="0"/>
            <a:chExt cx="18931700" cy="108237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18906237" cy="10798429"/>
            </a:xfrm>
            <a:custGeom>
              <a:avLst/>
              <a:gdLst/>
              <a:ahLst/>
              <a:cxnLst/>
              <a:rect r="r" b="b" t="t" l="l"/>
              <a:pathLst>
                <a:path h="10798429" w="18906237">
                  <a:moveTo>
                    <a:pt x="0" y="0"/>
                  </a:moveTo>
                  <a:lnTo>
                    <a:pt x="18906237" y="0"/>
                  </a:lnTo>
                  <a:lnTo>
                    <a:pt x="18906237" y="10798429"/>
                  </a:lnTo>
                  <a:lnTo>
                    <a:pt x="0" y="10798429"/>
                  </a:lnTo>
                  <a:close/>
                </a:path>
              </a:pathLst>
            </a:custGeom>
            <a:solidFill>
              <a:srgbClr val="111318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8931637" cy="10823829"/>
            </a:xfrm>
            <a:custGeom>
              <a:avLst/>
              <a:gdLst/>
              <a:ahLst/>
              <a:cxnLst/>
              <a:rect r="r" b="b" t="t" l="l"/>
              <a:pathLst>
                <a:path h="10823829" w="18931637">
                  <a:moveTo>
                    <a:pt x="12700" y="0"/>
                  </a:moveTo>
                  <a:lnTo>
                    <a:pt x="18918937" y="0"/>
                  </a:lnTo>
                  <a:cubicBezTo>
                    <a:pt x="18925922" y="0"/>
                    <a:pt x="18931637" y="5715"/>
                    <a:pt x="18931637" y="12700"/>
                  </a:cubicBezTo>
                  <a:lnTo>
                    <a:pt x="18931637" y="10811129"/>
                  </a:lnTo>
                  <a:cubicBezTo>
                    <a:pt x="18931637" y="10818114"/>
                    <a:pt x="18925922" y="10823829"/>
                    <a:pt x="18918937" y="10823829"/>
                  </a:cubicBezTo>
                  <a:lnTo>
                    <a:pt x="12700" y="10823829"/>
                  </a:lnTo>
                  <a:cubicBezTo>
                    <a:pt x="5715" y="10823829"/>
                    <a:pt x="0" y="10818114"/>
                    <a:pt x="0" y="1081112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0811129"/>
                  </a:lnTo>
                  <a:lnTo>
                    <a:pt x="12700" y="10811129"/>
                  </a:lnTo>
                  <a:lnTo>
                    <a:pt x="12700" y="10798429"/>
                  </a:lnTo>
                  <a:lnTo>
                    <a:pt x="18918937" y="10798429"/>
                  </a:lnTo>
                  <a:lnTo>
                    <a:pt x="18918937" y="10811129"/>
                  </a:lnTo>
                  <a:lnTo>
                    <a:pt x="18906237" y="10811129"/>
                  </a:lnTo>
                  <a:lnTo>
                    <a:pt x="18906237" y="12700"/>
                  </a:lnTo>
                  <a:lnTo>
                    <a:pt x="18918937" y="12700"/>
                  </a:lnTo>
                  <a:lnTo>
                    <a:pt x="1891893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32838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059010" y="1098137"/>
            <a:ext cx="82363" cy="8098765"/>
            <a:chOff x="0" y="0"/>
            <a:chExt cx="109817" cy="1079835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9855" cy="10798302"/>
            </a:xfrm>
            <a:custGeom>
              <a:avLst/>
              <a:gdLst/>
              <a:ahLst/>
              <a:cxnLst/>
              <a:rect r="r" b="b" t="t" l="l"/>
              <a:pathLst>
                <a:path h="10798302" w="109855">
                  <a:moveTo>
                    <a:pt x="0" y="0"/>
                  </a:moveTo>
                  <a:lnTo>
                    <a:pt x="109855" y="0"/>
                  </a:lnTo>
                  <a:lnTo>
                    <a:pt x="109855" y="10798302"/>
                  </a:lnTo>
                  <a:lnTo>
                    <a:pt x="0" y="10798302"/>
                  </a:lnTo>
                  <a:close/>
                </a:path>
              </a:pathLst>
            </a:custGeom>
            <a:solidFill>
              <a:srgbClr val="F5C518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3523117" y="1645301"/>
            <a:ext cx="5307806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FINAL VERDICT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523117" y="2163842"/>
            <a:ext cx="12171169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4"/>
              </a:lnSpc>
            </a:pPr>
            <a:r>
              <a:rPr lang="en-US" sz="5103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HONEST ANSWER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523117" y="3292507"/>
            <a:ext cx="1217116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IS DAY TRADING FEASIBLE?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523117" y="3772948"/>
            <a:ext cx="1217116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5C51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YES — but only for the extremely disciplined few.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523117" y="4527918"/>
            <a:ext cx="12574332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E8EAF0"/>
                </a:solidFill>
                <a:latin typeface="Calibri (MS)"/>
                <a:ea typeface="Calibri (MS)"/>
                <a:cs typeface="Calibri (MS)"/>
                <a:sym typeface="Calibri (MS)"/>
              </a:rPr>
              <a:t>The research is clear: 97% of retail traders lose money. But the traders who succeed share one thing — they treat it as a serious business with strict rules, rigorous journaling, and zero emotional decision-making. They started with paper trading, mastered ONE strategy, kept losses tiny, and let winners run.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523117" y="6471018"/>
            <a:ext cx="6680483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E8EA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BEST STRATEGY FOR BEGINNERS: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523117" y="6930447"/>
            <a:ext cx="6680483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00D0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✅  Trend Following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523117" y="7500518"/>
            <a:ext cx="10798502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E8EAF0"/>
                </a:solidFill>
                <a:latin typeface="Calibri (MS)"/>
                <a:ea typeface="Calibri (MS)"/>
                <a:cs typeface="Calibri (MS)"/>
                <a:sym typeface="Calibri (MS)"/>
              </a:rPr>
              <a:t>Simple • Backed by 100+ years of data • Low time requirement • Best risk:reward for beginners</a:t>
            </a: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E8EAF0"/>
                </a:solidFill>
                <a:latin typeface="Calibri (MS)"/>
                <a:ea typeface="Calibri (MS)"/>
                <a:cs typeface="Calibri (MS)"/>
                <a:sym typeface="Calibri (MS)"/>
              </a:rPr>
              <a:t>Used by Mark Minervini to go from $0 to US Champion twice.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150450" y="9538164"/>
            <a:ext cx="13543845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6B7280"/>
                </a:solidFill>
                <a:latin typeface="Calibri (MS)"/>
                <a:ea typeface="Calibri (MS)"/>
                <a:cs typeface="Calibri (MS)"/>
                <a:sym typeface="Calibri (MS)"/>
              </a:rPr>
              <a:t>FOR EDUCATIONAL &amp; RESEARCH USE ONLY — NOT FINANCIAL ADVICE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DAHGa6-MUYo</dc:identifier>
  <dcterms:modified xsi:type="dcterms:W3CDTF">2011-08-01T06:04:30Z</dcterms:modified>
  <cp:revision>1</cp:revision>
  <dc:title>DayTrading_Research_Presentation.pptx</dc:title>
</cp:coreProperties>
</file>